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 id="2147483709" r:id="rId3"/>
    <p:sldMasterId id="2147483690" r:id="rId4"/>
    <p:sldMasterId id="2147483671" r:id="rId5"/>
  </p:sldMasterIdLst>
  <p:notesMasterIdLst>
    <p:notesMasterId r:id="rId49"/>
  </p:notesMasterIdLst>
  <p:sldIdLst>
    <p:sldId id="309" r:id="rId6"/>
    <p:sldId id="272" r:id="rId7"/>
    <p:sldId id="475" r:id="rId8"/>
    <p:sldId id="332" r:id="rId9"/>
    <p:sldId id="344" r:id="rId10"/>
    <p:sldId id="345" r:id="rId11"/>
    <p:sldId id="346" r:id="rId12"/>
    <p:sldId id="363" r:id="rId13"/>
    <p:sldId id="364" r:id="rId14"/>
    <p:sldId id="350" r:id="rId15"/>
    <p:sldId id="486" r:id="rId16"/>
    <p:sldId id="357" r:id="rId17"/>
    <p:sldId id="353" r:id="rId18"/>
    <p:sldId id="354" r:id="rId19"/>
    <p:sldId id="356" r:id="rId20"/>
    <p:sldId id="483" r:id="rId21"/>
    <p:sldId id="484" r:id="rId22"/>
    <p:sldId id="360" r:id="rId23"/>
    <p:sldId id="299" r:id="rId24"/>
    <p:sldId id="303" r:id="rId25"/>
    <p:sldId id="320" r:id="rId26"/>
    <p:sldId id="312" r:id="rId27"/>
    <p:sldId id="319" r:id="rId28"/>
    <p:sldId id="318" r:id="rId29"/>
    <p:sldId id="317" r:id="rId30"/>
    <p:sldId id="313" r:id="rId31"/>
    <p:sldId id="314" r:id="rId32"/>
    <p:sldId id="315" r:id="rId33"/>
    <p:sldId id="316" r:id="rId34"/>
    <p:sldId id="300" r:id="rId35"/>
    <p:sldId id="333" r:id="rId36"/>
    <p:sldId id="334" r:id="rId37"/>
    <p:sldId id="335" r:id="rId38"/>
    <p:sldId id="336" r:id="rId39"/>
    <p:sldId id="331" r:id="rId40"/>
    <p:sldId id="338" r:id="rId41"/>
    <p:sldId id="322" r:id="rId42"/>
    <p:sldId id="339" r:id="rId43"/>
    <p:sldId id="340" r:id="rId44"/>
    <p:sldId id="341" r:id="rId45"/>
    <p:sldId id="482" r:id="rId46"/>
    <p:sldId id="485" r:id="rId47"/>
    <p:sldId id="305"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B50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3595" autoAdjust="0"/>
  </p:normalViewPr>
  <p:slideViewPr>
    <p:cSldViewPr snapToGrid="0">
      <p:cViewPr varScale="1">
        <p:scale>
          <a:sx n="81" d="100"/>
          <a:sy n="81" d="100"/>
        </p:scale>
        <p:origin x="175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presProps" Target="presProp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tableStyles" Target="tableStyles.xml"/><Relationship Id="rId5" Type="http://schemas.openxmlformats.org/officeDocument/2006/relationships/slideMaster" Target="slideMasters/slideMaster5.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tx2">
                <a:lumMod val="75000"/>
              </a:schemeClr>
            </a:solidFill>
            <a:ln>
              <a:solidFill>
                <a:schemeClr val="tx1">
                  <a:lumMod val="65000"/>
                  <a:lumOff val="35000"/>
                </a:schemeClr>
              </a:solidFill>
            </a:ln>
            <a:effectLst/>
          </c:spPr>
          <c:invertIfNegative val="0"/>
          <c:dPt>
            <c:idx val="0"/>
            <c:invertIfNegative val="0"/>
            <c:bubble3D val="0"/>
            <c:spPr>
              <a:solidFill>
                <a:schemeClr val="accent1">
                  <a:lumMod val="40000"/>
                  <a:lumOff val="60000"/>
                </a:schemeClr>
              </a:solidFill>
              <a:ln>
                <a:solidFill>
                  <a:schemeClr val="tx1">
                    <a:lumMod val="65000"/>
                    <a:lumOff val="35000"/>
                  </a:schemeClr>
                </a:solidFill>
              </a:ln>
              <a:effectLst/>
            </c:spPr>
            <c:extLst>
              <c:ext xmlns:c16="http://schemas.microsoft.com/office/drawing/2014/chart" uri="{C3380CC4-5D6E-409C-BE32-E72D297353CC}">
                <c16:uniqueId val="{00000001-8C4C-4BFA-A74D-B89A8B187B3A}"/>
              </c:ext>
            </c:extLst>
          </c:dPt>
          <c:dPt>
            <c:idx val="1"/>
            <c:invertIfNegative val="0"/>
            <c:bubble3D val="0"/>
            <c:spPr>
              <a:solidFill>
                <a:schemeClr val="tx2">
                  <a:lumMod val="60000"/>
                  <a:lumOff val="40000"/>
                </a:schemeClr>
              </a:solidFill>
              <a:ln>
                <a:solidFill>
                  <a:schemeClr val="tx1">
                    <a:lumMod val="65000"/>
                    <a:lumOff val="35000"/>
                  </a:schemeClr>
                </a:solidFill>
              </a:ln>
              <a:effectLst/>
            </c:spPr>
            <c:extLst>
              <c:ext xmlns:c16="http://schemas.microsoft.com/office/drawing/2014/chart" uri="{C3380CC4-5D6E-409C-BE32-E72D297353CC}">
                <c16:uniqueId val="{00000003-8C4C-4BFA-A74D-B89A8B187B3A}"/>
              </c:ext>
            </c:extLst>
          </c:dPt>
          <c:dPt>
            <c:idx val="2"/>
            <c:invertIfNegative val="0"/>
            <c:bubble3D val="0"/>
            <c:spPr>
              <a:solidFill>
                <a:schemeClr val="accent1">
                  <a:lumMod val="75000"/>
                </a:schemeClr>
              </a:solidFill>
              <a:ln>
                <a:solidFill>
                  <a:schemeClr val="tx1">
                    <a:lumMod val="65000"/>
                    <a:lumOff val="35000"/>
                  </a:schemeClr>
                </a:solidFill>
              </a:ln>
              <a:effectLst/>
            </c:spPr>
            <c:extLst>
              <c:ext xmlns:c16="http://schemas.microsoft.com/office/drawing/2014/chart" uri="{C3380CC4-5D6E-409C-BE32-E72D297353CC}">
                <c16:uniqueId val="{00000005-8C4C-4BFA-A74D-B89A8B187B3A}"/>
              </c:ext>
            </c:extLst>
          </c:dPt>
          <c:dPt>
            <c:idx val="3"/>
            <c:invertIfNegative val="0"/>
            <c:bubble3D val="0"/>
            <c:spPr>
              <a:solidFill>
                <a:schemeClr val="tx2">
                  <a:lumMod val="40000"/>
                  <a:lumOff val="60000"/>
                </a:schemeClr>
              </a:solidFill>
              <a:ln>
                <a:solidFill>
                  <a:schemeClr val="tx1">
                    <a:lumMod val="65000"/>
                    <a:lumOff val="35000"/>
                  </a:schemeClr>
                </a:solidFill>
              </a:ln>
              <a:effectLst/>
            </c:spPr>
            <c:extLst>
              <c:ext xmlns:c16="http://schemas.microsoft.com/office/drawing/2014/chart" uri="{C3380CC4-5D6E-409C-BE32-E72D297353CC}">
                <c16:uniqueId val="{00000007-8C4C-4BFA-A74D-B89A8B187B3A}"/>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3"/>
                <c:pt idx="0">
                  <c:v>Pediatrics</c:v>
                </c:pt>
                <c:pt idx="1">
                  <c:v>Internal Medicine</c:v>
                </c:pt>
                <c:pt idx="2">
                  <c:v>Family Medicine/ONMM</c:v>
                </c:pt>
              </c:strCache>
            </c:strRef>
          </c:cat>
          <c:val>
            <c:numRef>
              <c:f>Sheet1!$B$2:$B$5</c:f>
              <c:numCache>
                <c:formatCode>#,##0</c:formatCode>
                <c:ptCount val="4"/>
                <c:pt idx="0">
                  <c:v>7940</c:v>
                </c:pt>
                <c:pt idx="1">
                  <c:v>20144</c:v>
                </c:pt>
                <c:pt idx="2">
                  <c:v>30296</c:v>
                </c:pt>
              </c:numCache>
            </c:numRef>
          </c:val>
          <c:extLst>
            <c:ext xmlns:c16="http://schemas.microsoft.com/office/drawing/2014/chart" uri="{C3380CC4-5D6E-409C-BE32-E72D297353CC}">
              <c16:uniqueId val="{00000008-8C4C-4BFA-A74D-B89A8B187B3A}"/>
            </c:ext>
          </c:extLst>
        </c:ser>
        <c:dLbls>
          <c:showLegendKey val="0"/>
          <c:showVal val="0"/>
          <c:showCatName val="0"/>
          <c:showSerName val="0"/>
          <c:showPercent val="0"/>
          <c:showBubbleSize val="0"/>
        </c:dLbls>
        <c:gapWidth val="41"/>
        <c:axId val="124692736"/>
        <c:axId val="124702720"/>
      </c:barChart>
      <c:catAx>
        <c:axId val="124692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n-US"/>
          </a:p>
        </c:txPr>
        <c:crossAx val="124702720"/>
        <c:crosses val="autoZero"/>
        <c:auto val="1"/>
        <c:lblAlgn val="ctr"/>
        <c:lblOffset val="100"/>
        <c:noMultiLvlLbl val="0"/>
      </c:catAx>
      <c:valAx>
        <c:axId val="124702720"/>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46927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en-US"/>
    </a:p>
  </c:txPr>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clustered"/>
        <c:varyColors val="0"/>
        <c:ser>
          <c:idx val="0"/>
          <c:order val="0"/>
          <c:tx>
            <c:strRef>
              <c:f>Sheet1!$B$1</c:f>
              <c:strCache>
                <c:ptCount val="1"/>
                <c:pt idx="0">
                  <c:v>Column1</c:v>
                </c:pt>
              </c:strCache>
            </c:strRef>
          </c:tx>
          <c:spPr>
            <a:solidFill>
              <a:schemeClr val="tx2">
                <a:lumMod val="75000"/>
              </a:schemeClr>
            </a:solidFill>
            <a:ln>
              <a:solidFill>
                <a:schemeClr val="tx1">
                  <a:lumMod val="65000"/>
                  <a:lumOff val="35000"/>
                </a:schemeClr>
              </a:solidFill>
            </a:ln>
            <a:effectLst/>
          </c:spPr>
          <c:invertIfNegative val="0"/>
          <c:dPt>
            <c:idx val="0"/>
            <c:invertIfNegative val="0"/>
            <c:bubble3D val="0"/>
            <c:spPr>
              <a:solidFill>
                <a:schemeClr val="bg1">
                  <a:lumMod val="75000"/>
                </a:schemeClr>
              </a:solidFill>
              <a:ln>
                <a:solidFill>
                  <a:schemeClr val="tx1">
                    <a:lumMod val="65000"/>
                    <a:lumOff val="35000"/>
                  </a:schemeClr>
                </a:solidFill>
              </a:ln>
              <a:effectLst/>
            </c:spPr>
            <c:extLst>
              <c:ext xmlns:c16="http://schemas.microsoft.com/office/drawing/2014/chart" uri="{C3380CC4-5D6E-409C-BE32-E72D297353CC}">
                <c16:uniqueId val="{00000001-98A3-4D0B-A578-C11F886B015E}"/>
              </c:ext>
            </c:extLst>
          </c:dPt>
          <c:dPt>
            <c:idx val="1"/>
            <c:invertIfNegative val="0"/>
            <c:bubble3D val="0"/>
            <c:spPr>
              <a:solidFill>
                <a:schemeClr val="tx2">
                  <a:lumMod val="20000"/>
                  <a:lumOff val="80000"/>
                </a:schemeClr>
              </a:solidFill>
              <a:ln>
                <a:solidFill>
                  <a:schemeClr val="tx1">
                    <a:lumMod val="65000"/>
                    <a:lumOff val="35000"/>
                  </a:schemeClr>
                </a:solidFill>
              </a:ln>
              <a:effectLst/>
            </c:spPr>
            <c:extLst>
              <c:ext xmlns:c16="http://schemas.microsoft.com/office/drawing/2014/chart" uri="{C3380CC4-5D6E-409C-BE32-E72D297353CC}">
                <c16:uniqueId val="{00000003-98A3-4D0B-A578-C11F886B015E}"/>
              </c:ext>
            </c:extLst>
          </c:dPt>
          <c:dPt>
            <c:idx val="2"/>
            <c:invertIfNegative val="0"/>
            <c:bubble3D val="0"/>
            <c:spPr>
              <a:solidFill>
                <a:schemeClr val="tx2">
                  <a:lumMod val="40000"/>
                  <a:lumOff val="60000"/>
                </a:schemeClr>
              </a:solidFill>
              <a:ln>
                <a:solidFill>
                  <a:schemeClr val="tx1">
                    <a:lumMod val="65000"/>
                    <a:lumOff val="35000"/>
                  </a:schemeClr>
                </a:solidFill>
              </a:ln>
              <a:effectLst/>
            </c:spPr>
            <c:extLst>
              <c:ext xmlns:c16="http://schemas.microsoft.com/office/drawing/2014/chart" uri="{C3380CC4-5D6E-409C-BE32-E72D297353CC}">
                <c16:uniqueId val="{00000005-98A3-4D0B-A578-C11F886B015E}"/>
              </c:ext>
            </c:extLst>
          </c:dPt>
          <c:dPt>
            <c:idx val="3"/>
            <c:invertIfNegative val="0"/>
            <c:bubble3D val="0"/>
            <c:spPr>
              <a:solidFill>
                <a:schemeClr val="accent1">
                  <a:lumMod val="75000"/>
                </a:schemeClr>
              </a:solidFill>
              <a:ln>
                <a:solidFill>
                  <a:schemeClr val="tx1">
                    <a:lumMod val="65000"/>
                    <a:lumOff val="35000"/>
                  </a:schemeClr>
                </a:solidFill>
              </a:ln>
              <a:effectLst/>
            </c:spPr>
            <c:extLst>
              <c:ext xmlns:c16="http://schemas.microsoft.com/office/drawing/2014/chart" uri="{C3380CC4-5D6E-409C-BE32-E72D297353CC}">
                <c16:uniqueId val="{00000007-98A3-4D0B-A578-C11F886B015E}"/>
              </c:ext>
            </c:extLst>
          </c:dPt>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Sheet1!$A$2:$A$5</c:f>
              <c:strCache>
                <c:ptCount val="4"/>
                <c:pt idx="0">
                  <c:v>Psychiatry</c:v>
                </c:pt>
                <c:pt idx="1">
                  <c:v>OBGYN</c:v>
                </c:pt>
                <c:pt idx="2">
                  <c:v>Anesthesiology</c:v>
                </c:pt>
                <c:pt idx="3">
                  <c:v>Emergency Medicine</c:v>
                </c:pt>
              </c:strCache>
            </c:strRef>
          </c:cat>
          <c:val>
            <c:numRef>
              <c:f>Sheet1!$B$2:$B$5</c:f>
              <c:numCache>
                <c:formatCode>#,##0</c:formatCode>
                <c:ptCount val="4"/>
                <c:pt idx="0">
                  <c:v>3920</c:v>
                </c:pt>
                <c:pt idx="1">
                  <c:v>4272</c:v>
                </c:pt>
                <c:pt idx="2">
                  <c:v>4395</c:v>
                </c:pt>
                <c:pt idx="3">
                  <c:v>10389</c:v>
                </c:pt>
              </c:numCache>
            </c:numRef>
          </c:val>
          <c:extLst>
            <c:ext xmlns:c16="http://schemas.microsoft.com/office/drawing/2014/chart" uri="{C3380CC4-5D6E-409C-BE32-E72D297353CC}">
              <c16:uniqueId val="{00000008-98A3-4D0B-A578-C11F886B015E}"/>
            </c:ext>
          </c:extLst>
        </c:ser>
        <c:dLbls>
          <c:showLegendKey val="0"/>
          <c:showVal val="0"/>
          <c:showCatName val="0"/>
          <c:showSerName val="0"/>
          <c:showPercent val="0"/>
          <c:showBubbleSize val="0"/>
        </c:dLbls>
        <c:gapWidth val="41"/>
        <c:axId val="125070720"/>
        <c:axId val="125072512"/>
      </c:barChart>
      <c:catAx>
        <c:axId val="12507072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accent1">
                    <a:lumMod val="50000"/>
                  </a:schemeClr>
                </a:solidFill>
                <a:latin typeface="Arial" panose="020B0604020202020204" pitchFamily="34" charset="0"/>
                <a:ea typeface="+mn-ea"/>
                <a:cs typeface="Arial" panose="020B0604020202020204" pitchFamily="34" charset="0"/>
              </a:defRPr>
            </a:pPr>
            <a:endParaRPr lang="en-US"/>
          </a:p>
        </c:txPr>
        <c:crossAx val="125072512"/>
        <c:crosses val="autoZero"/>
        <c:auto val="1"/>
        <c:lblAlgn val="ctr"/>
        <c:lblOffset val="100"/>
        <c:noMultiLvlLbl val="0"/>
      </c:catAx>
      <c:valAx>
        <c:axId val="125072512"/>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25070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lumMod val="95000"/>
      </a:schemeClr>
    </a:solidFill>
    <a:ln>
      <a:solidFill>
        <a:schemeClr val="bg1">
          <a:lumMod val="75000"/>
        </a:schemeClr>
      </a:solidFill>
    </a:ln>
    <a:effectLst/>
  </c:spPr>
  <c:txPr>
    <a:bodyPr/>
    <a:lstStyle/>
    <a:p>
      <a:pPr>
        <a:defRPr/>
      </a:pPr>
      <a:endParaRPr lang="en-US"/>
    </a:p>
  </c:txPr>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5FA72-B670-4339-B30A-326E5B3C3AEE}" type="datetimeFigureOut">
              <a:rPr lang="en-US" smtClean="0"/>
              <a:t>5/17/2024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2FC74E-0575-472D-8C57-CB7CD49C8D34}" type="slidenum">
              <a:rPr lang="en-US" smtClean="0"/>
              <a:t>‹#›</a:t>
            </a:fld>
            <a:endParaRPr lang="en-US"/>
          </a:p>
        </p:txBody>
      </p:sp>
    </p:spTree>
    <p:extLst>
      <p:ext uri="{BB962C8B-B14F-4D97-AF65-F5344CB8AC3E}">
        <p14:creationId xmlns:p14="http://schemas.microsoft.com/office/powerpoint/2010/main" val="2228793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a:t>
            </a:fld>
            <a:endParaRPr lang="en-US"/>
          </a:p>
        </p:txBody>
      </p:sp>
    </p:spTree>
    <p:extLst>
      <p:ext uri="{BB962C8B-B14F-4D97-AF65-F5344CB8AC3E}">
        <p14:creationId xmlns:p14="http://schemas.microsoft.com/office/powerpoint/2010/main" val="26113671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Now I’d like to provide some updates on some of the ways the AOA is working to serve it’s members, partners, and the profession.</a:t>
            </a:r>
          </a:p>
          <a:p>
            <a:endParaRPr lang="en-US" dirty="0">
              <a:latin typeface="Arial" pitchFamily="34" charset="0"/>
              <a:cs typeface="Arial" pitchFamily="34" charset="0"/>
            </a:endParaRPr>
          </a:p>
          <a:p>
            <a:r>
              <a:rPr lang="en-US" dirty="0">
                <a:latin typeface="Arial" pitchFamily="34" charset="0"/>
                <a:cs typeface="Arial" pitchFamily="34" charset="0"/>
              </a:rPr>
              <a:t>AOA Board Certification is </a:t>
            </a:r>
            <a:r>
              <a:rPr lang="en-US" b="1" dirty="0">
                <a:latin typeface="Arial" pitchFamily="34" charset="0"/>
                <a:cs typeface="Arial" pitchFamily="34" charset="0"/>
              </a:rPr>
              <a:t>one of the</a:t>
            </a:r>
            <a:r>
              <a:rPr lang="en-US" b="1" baseline="0" dirty="0">
                <a:latin typeface="Arial" pitchFamily="34" charset="0"/>
                <a:cs typeface="Arial" pitchFamily="34" charset="0"/>
              </a:rPr>
              <a:t> Presidential Goals </a:t>
            </a:r>
            <a:r>
              <a:rPr lang="en-US" b="1" dirty="0">
                <a:latin typeface="Arial" pitchFamily="34" charset="0"/>
                <a:cs typeface="Arial" pitchFamily="34" charset="0"/>
              </a:rPr>
              <a:t> </a:t>
            </a:r>
            <a:r>
              <a:rPr lang="en-US" dirty="0">
                <a:latin typeface="Arial" pitchFamily="34" charset="0"/>
                <a:cs typeface="Arial" pitchFamily="34" charset="0"/>
              </a:rPr>
              <a:t>where they’ve been working to build value over the past several years. </a:t>
            </a:r>
          </a:p>
          <a:p>
            <a:endParaRPr lang="en-US" dirty="0">
              <a:latin typeface="Arial" pitchFamily="34" charset="0"/>
              <a:cs typeface="Arial" pitchFamily="34" charset="0"/>
            </a:endParaRPr>
          </a:p>
          <a:p>
            <a:r>
              <a:rPr lang="en-US" dirty="0">
                <a:latin typeface="Arial" pitchFamily="34" charset="0"/>
                <a:cs typeface="Arial" pitchFamily="34" charset="0"/>
              </a:rPr>
              <a:t>The AOA continues working across all 27 primary specialties and 48 subspecialties to make our certification processes (both for initial certification and Osteopathic Continuous Certification) more flexible and convenient, while at the same time adding currency and relevance.</a:t>
            </a:r>
          </a:p>
          <a:p>
            <a:endParaRPr lang="en-US" dirty="0">
              <a:latin typeface="Arial" pitchFamily="34" charset="0"/>
              <a:cs typeface="Arial" pitchFamily="34" charset="0"/>
            </a:endParaRPr>
          </a:p>
          <a:p>
            <a:r>
              <a:rPr lang="en-US" b="1" u="sng" dirty="0">
                <a:latin typeface="Arial" pitchFamily="34" charset="0"/>
                <a:cs typeface="Arial" pitchFamily="34" charset="0"/>
              </a:rPr>
              <a:t>OMT DESIGNATION: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ffectLst/>
                <a:latin typeface="Arial" pitchFamily="34" charset="0"/>
                <a:ea typeface="Calibri" panose="020F0502020204030204" pitchFamily="34" charset="0"/>
                <a:cs typeface="Arial" pitchFamily="34" charset="0"/>
              </a:rPr>
              <a:t>The AOA board certification's multi-specialty Distinct Osteopathic Examination Committee (DOEC) recently developed an exam for all AOA board certified physicians and they </a:t>
            </a:r>
            <a:r>
              <a:rPr lang="en-US" sz="1200" dirty="0">
                <a:latin typeface="Arial" pitchFamily="34" charset="0"/>
                <a:cs typeface="Arial" pitchFamily="34" charset="0"/>
              </a:rPr>
              <a:t>are very excited to provide the opportunity for all specialties to have OMT added to their AOA Board Certification.  AOA board certified family</a:t>
            </a:r>
            <a:r>
              <a:rPr lang="en-US" sz="1200" baseline="0" dirty="0">
                <a:latin typeface="Arial" pitchFamily="34" charset="0"/>
                <a:cs typeface="Arial" pitchFamily="34" charset="0"/>
              </a:rPr>
              <a:t> physicians</a:t>
            </a:r>
            <a:r>
              <a:rPr lang="en-US" sz="1200" dirty="0">
                <a:latin typeface="Arial" pitchFamily="34" charset="0"/>
                <a:cs typeface="Arial" pitchFamily="34" charset="0"/>
              </a:rPr>
              <a:t>, have always recognized OMT.  It is something</a:t>
            </a:r>
            <a:r>
              <a:rPr lang="en-US" sz="1200" baseline="0" dirty="0">
                <a:latin typeface="Arial" pitchFamily="34" charset="0"/>
                <a:cs typeface="Arial" pitchFamily="34" charset="0"/>
              </a:rPr>
              <a:t> to be</a:t>
            </a:r>
            <a:r>
              <a:rPr lang="en-US" sz="1200" dirty="0">
                <a:latin typeface="Arial" pitchFamily="34" charset="0"/>
                <a:cs typeface="Arial" pitchFamily="34" charset="0"/>
              </a:rPr>
              <a:t> very proud of.  </a:t>
            </a:r>
          </a:p>
          <a:p>
            <a:endParaRPr lang="en-US" sz="1200" dirty="0">
              <a:latin typeface="Arial" pitchFamily="34" charset="0"/>
              <a:cs typeface="Arial" pitchFamily="34" charset="0"/>
            </a:endParaRPr>
          </a:p>
          <a:p>
            <a:r>
              <a:rPr lang="en-US" sz="1200" b="1" u="sng" dirty="0">
                <a:latin typeface="Arial" pitchFamily="34" charset="0"/>
                <a:cs typeface="Arial" pitchFamily="34" charset="0"/>
              </a:rPr>
              <a:t>NOW, all DOs from any specialty can have their OMT skills formally recognized!</a:t>
            </a:r>
            <a:r>
              <a:rPr lang="en-US" sz="1200" b="1" u="sng" baseline="0" dirty="0">
                <a:effectLst/>
                <a:latin typeface="Arial" pitchFamily="34" charset="0"/>
                <a:cs typeface="Arial" pitchFamily="34" charset="0"/>
              </a:rPr>
              <a:t>  </a:t>
            </a:r>
            <a:r>
              <a:rPr lang="en-US" sz="1200" b="1" u="sng" dirty="0">
                <a:effectLst/>
                <a:latin typeface="Arial" pitchFamily="34" charset="0"/>
                <a:ea typeface="Calibri" panose="020F0502020204030204" pitchFamily="34" charset="0"/>
                <a:cs typeface="Arial" pitchFamily="34" charset="0"/>
              </a:rPr>
              <a:t>The new designation has two required parts: a written exam and a hands-on OMT performance exam, </a:t>
            </a:r>
            <a:r>
              <a:rPr lang="en-US" sz="1200" b="1" u="sng" dirty="0">
                <a:latin typeface="Arial" pitchFamily="34" charset="0"/>
                <a:cs typeface="Arial" pitchFamily="34" charset="0"/>
              </a:rPr>
              <a:t>which is the same exam that AOBFP administers. </a:t>
            </a:r>
            <a:r>
              <a:rPr lang="en-US" sz="1200" b="1" u="sng" baseline="0" dirty="0">
                <a:effectLst/>
                <a:latin typeface="Arial" pitchFamily="34" charset="0"/>
                <a:cs typeface="Arial" pitchFamily="34" charset="0"/>
              </a:rPr>
              <a:t> </a:t>
            </a:r>
            <a:r>
              <a:rPr lang="en-US" sz="1200" b="1" u="sng" dirty="0">
                <a:effectLst/>
                <a:latin typeface="Arial" pitchFamily="34" charset="0"/>
                <a:ea typeface="Calibri" panose="020F0502020204030204" pitchFamily="34" charset="0"/>
                <a:cs typeface="Arial" pitchFamily="34" charset="0"/>
              </a:rPr>
              <a:t>The written exam will consist of 70 multiple choice questions written by the DOEC, and the performance exam will require the demonstration of the appropriate OMT technique for three unique cases.</a:t>
            </a:r>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p>
          <a:p>
            <a:endParaRPr lang="en-US" dirty="0"/>
          </a:p>
          <a:p>
            <a:endParaRPr lang="en-US" dirty="0">
              <a:latin typeface="Arial" pitchFamily="34" charset="0"/>
              <a:cs typeface="Arial" pitchFamily="34" charset="0"/>
            </a:endParaRPr>
          </a:p>
          <a:p>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10</a:t>
            </a:fld>
            <a:endParaRPr lang="en-US"/>
          </a:p>
        </p:txBody>
      </p:sp>
    </p:spTree>
    <p:extLst>
      <p:ext uri="{BB962C8B-B14F-4D97-AF65-F5344CB8AC3E}">
        <p14:creationId xmlns:p14="http://schemas.microsoft.com/office/powerpoint/2010/main" val="204295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A9B4C1-15AF-5204-91BA-B21A62C4E3A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A75397A-13D2-41E3-B759-965CA5BD74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4BF294-1466-3D31-0136-933D75F1CDB2}"/>
              </a:ext>
            </a:extLst>
          </p:cNvPr>
          <p:cNvSpPr>
            <a:spLocks noGrp="1"/>
          </p:cNvSpPr>
          <p:nvPr>
            <p:ph type="body" idx="1"/>
          </p:nvPr>
        </p:nvSpPr>
        <p:spPr/>
        <p:txBody>
          <a:bodyPr/>
          <a:lstStyle/>
          <a:p>
            <a:pPr defTabSz="1265749">
              <a:spcBef>
                <a:spcPts val="830"/>
              </a:spcBef>
              <a:spcAft>
                <a:spcPts val="553"/>
              </a:spcAft>
              <a:defRPr/>
            </a:pPr>
            <a:r>
              <a:rPr lang="en-US" dirty="0">
                <a:latin typeface="Calibri" panose="020F0502020204030204" pitchFamily="34" charset="0"/>
                <a:ea typeface="Calibri" panose="020F0502020204030204" pitchFamily="34" charset="0"/>
                <a:cs typeface="Times New Roman" panose="02020603050405020304" pitchFamily="18" charset="0"/>
              </a:rPr>
              <a:t>AOA Board certification is accepted in the ACGME requirements for faculty members qualifications, and AOA board pass rates are included as an outcome measurement for all ACGME programs.  </a:t>
            </a:r>
          </a:p>
          <a:p>
            <a:pPr defTabSz="1265749">
              <a:spcBef>
                <a:spcPts val="830"/>
              </a:spcBef>
              <a:spcAft>
                <a:spcPts val="553"/>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defTabSz="1265749">
              <a:spcBef>
                <a:spcPts val="830"/>
              </a:spcBef>
              <a:spcAft>
                <a:spcPts val="553"/>
              </a:spcAft>
              <a:defRPr/>
            </a:pPr>
            <a:r>
              <a:rPr lang="en-US" dirty="0">
                <a:latin typeface="Calibri" panose="020F0502020204030204" pitchFamily="34" charset="0"/>
                <a:ea typeface="Calibri" panose="020F0502020204030204" pitchFamily="34" charset="0"/>
                <a:cs typeface="Times New Roman" panose="02020603050405020304" pitchFamily="18" charset="0"/>
              </a:rPr>
              <a:t>AOA is recognized by employers, insurers, and regulators across the country, just like ABMS. </a:t>
            </a:r>
          </a:p>
          <a:p>
            <a:pPr defTabSz="1265749">
              <a:spcBef>
                <a:spcPts val="830"/>
              </a:spcBef>
              <a:spcAft>
                <a:spcPts val="553"/>
              </a:spcAft>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marL="174708" indent="-174708" defTabSz="1265749">
              <a:spcBef>
                <a:spcPts val="830"/>
              </a:spcBef>
              <a:spcAft>
                <a:spcPts val="553"/>
              </a:spcAft>
              <a:buFont typeface="Arial" panose="020B0604020202020204" pitchFamily="34" charset="0"/>
              <a:buChar char="•"/>
              <a:defRPr/>
            </a:pPr>
            <a:r>
              <a:rPr lang="en-US" dirty="0"/>
              <a:t>Exemplifies </a:t>
            </a:r>
            <a:r>
              <a:rPr lang="en-US" b="1" dirty="0"/>
              <a:t>clinical excellence </a:t>
            </a:r>
            <a:r>
              <a:rPr lang="en-US" dirty="0"/>
              <a:t>coupled with whole person, </a:t>
            </a:r>
            <a:r>
              <a:rPr lang="en-US" b="1" dirty="0"/>
              <a:t>patient-centered care</a:t>
            </a:r>
          </a:p>
          <a:p>
            <a:endParaRPr lang="en-US" dirty="0"/>
          </a:p>
          <a:p>
            <a:pPr marL="174708" indent="-174708" defTabSz="1265749">
              <a:spcBef>
                <a:spcPts val="830"/>
              </a:spcBef>
              <a:spcAft>
                <a:spcPts val="553"/>
              </a:spcAft>
              <a:buFont typeface="Arial" panose="020B0604020202020204" pitchFamily="34" charset="0"/>
              <a:buChar char="•"/>
              <a:defRPr/>
            </a:pPr>
            <a:r>
              <a:rPr lang="en-US" dirty="0"/>
              <a:t>AOA is always </a:t>
            </a:r>
            <a:r>
              <a:rPr lang="en-US" b="1" dirty="0"/>
              <a:t>innovating and evolving </a:t>
            </a:r>
            <a:r>
              <a:rPr lang="en-US" dirty="0"/>
              <a:t>to meet the needs of physicians</a:t>
            </a:r>
          </a:p>
          <a:p>
            <a:pPr marL="167009" indent="-167009" defTabSz="1265749">
              <a:spcBef>
                <a:spcPts val="830"/>
              </a:spcBef>
              <a:spcAft>
                <a:spcPts val="553"/>
              </a:spcAft>
              <a:defRPr/>
            </a:pPr>
            <a:endParaRPr lang="en-US" dirty="0"/>
          </a:p>
          <a:p>
            <a:pPr marL="174708" indent="-174708" defTabSz="1265749">
              <a:spcBef>
                <a:spcPts val="830"/>
              </a:spcBef>
              <a:spcAft>
                <a:spcPts val="553"/>
              </a:spcAft>
              <a:buFont typeface="Arial" panose="020B0604020202020204" pitchFamily="34" charset="0"/>
              <a:buChar char="•"/>
              <a:defRPr/>
            </a:pPr>
            <a:r>
              <a:rPr lang="en-US" b="1" dirty="0"/>
              <a:t>AOA board certification is Affordable</a:t>
            </a:r>
            <a:r>
              <a:rPr lang="en-US" dirty="0"/>
              <a:t> and cost competitive with other board exams</a:t>
            </a:r>
          </a:p>
          <a:p>
            <a:pPr marL="167009" indent="-167009" defTabSz="1265749">
              <a:spcBef>
                <a:spcPts val="830"/>
              </a:spcBef>
              <a:spcAft>
                <a:spcPts val="553"/>
              </a:spcAft>
              <a:defRPr/>
            </a:pPr>
            <a:endParaRPr lang="en-US" dirty="0"/>
          </a:p>
          <a:p>
            <a:pPr marL="174708" indent="-174708" defTabSz="1265749">
              <a:spcBef>
                <a:spcPts val="830"/>
              </a:spcBef>
              <a:spcAft>
                <a:spcPts val="553"/>
              </a:spcAft>
              <a:buFont typeface="Arial" panose="020B0604020202020204" pitchFamily="34" charset="0"/>
              <a:buChar char="•"/>
              <a:defRPr/>
            </a:pPr>
            <a:r>
              <a:rPr lang="en-US" dirty="0"/>
              <a:t>All exams are offered virtually – so you can not have an additional expense of traveling to a conference or testing center for your board certification. </a:t>
            </a:r>
          </a:p>
          <a:p>
            <a:pPr marL="167009" indent="-167009" defTabSz="1265749">
              <a:spcBef>
                <a:spcPts val="830"/>
              </a:spcBef>
              <a:spcAft>
                <a:spcPts val="553"/>
              </a:spcAft>
              <a:defRPr/>
            </a:pPr>
            <a:endParaRPr lang="en-US" dirty="0"/>
          </a:p>
          <a:p>
            <a:pPr marL="174708" indent="-174708" defTabSz="1265749">
              <a:spcBef>
                <a:spcPts val="830"/>
              </a:spcBef>
              <a:spcAft>
                <a:spcPts val="553"/>
              </a:spcAft>
              <a:buFont typeface="Arial" panose="020B0604020202020204" pitchFamily="34" charset="0"/>
              <a:buChar char="•"/>
              <a:defRPr/>
            </a:pPr>
            <a:r>
              <a:rPr lang="en-US" dirty="0"/>
              <a:t>They also offer flexible scheduling and FM and IM certification has an early entry option where you can be AOA board certified as soon as you complete residency. </a:t>
            </a:r>
          </a:p>
          <a:p>
            <a:pPr marL="167009" indent="-167009" defTabSz="1265749">
              <a:spcBef>
                <a:spcPts val="830"/>
              </a:spcBef>
              <a:spcAft>
                <a:spcPts val="553"/>
              </a:spcAft>
              <a:defRPr/>
            </a:pPr>
            <a:endParaRPr lang="en-US" dirty="0"/>
          </a:p>
          <a:p>
            <a:endParaRPr lang="en-US" dirty="0"/>
          </a:p>
        </p:txBody>
      </p:sp>
      <p:sp>
        <p:nvSpPr>
          <p:cNvPr id="4" name="Slide Number Placeholder 3">
            <a:extLst>
              <a:ext uri="{FF2B5EF4-FFF2-40B4-BE49-F238E27FC236}">
                <a16:creationId xmlns:a16="http://schemas.microsoft.com/office/drawing/2014/main" id="{8D4FF6BB-9F30-2F27-1EC9-FFE13B2F5071}"/>
              </a:ext>
            </a:extLst>
          </p:cNvPr>
          <p:cNvSpPr>
            <a:spLocks noGrp="1"/>
          </p:cNvSpPr>
          <p:nvPr>
            <p:ph type="sldNum" sz="quarter" idx="5"/>
          </p:nvPr>
        </p:nvSpPr>
        <p:spPr/>
        <p:txBody>
          <a:bodyPr/>
          <a:lstStyle/>
          <a:p>
            <a:fld id="{54929D95-89F3-DE46-A667-69A9F6151670}" type="slidenum">
              <a:rPr lang="en-US" smtClean="0"/>
              <a:pPr/>
              <a:t>11</a:t>
            </a:fld>
            <a:endParaRPr lang="en-US" dirty="0"/>
          </a:p>
        </p:txBody>
      </p:sp>
    </p:spTree>
    <p:extLst>
      <p:ext uri="{BB962C8B-B14F-4D97-AF65-F5344CB8AC3E}">
        <p14:creationId xmlns:p14="http://schemas.microsoft.com/office/powerpoint/2010/main" val="6635587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 the CME front, the AOA continues working to innovate the learning experience and assist our osteopathic affiliate partners in the development and presentation of high-quality osteopathic CME.</a:t>
            </a:r>
          </a:p>
          <a:p>
            <a:endParaRPr lang="en-US" dirty="0"/>
          </a:p>
          <a:p>
            <a:r>
              <a:rPr lang="en-US" dirty="0"/>
              <a:t>On-Demand enduring OMED programming – available to all specialty colleges! </a:t>
            </a:r>
          </a:p>
          <a:p>
            <a:endParaRPr lang="en-US" dirty="0"/>
          </a:p>
          <a:p>
            <a:r>
              <a:rPr lang="en-US" dirty="0"/>
              <a:t>Joint Providership – </a:t>
            </a:r>
            <a:br>
              <a:rPr lang="en-US" dirty="0"/>
            </a:br>
            <a:r>
              <a:rPr lang="en-US" dirty="0"/>
              <a:t>The AOA launched its Joint Providership program in 2021. </a:t>
            </a:r>
            <a:br>
              <a:rPr lang="en-US" dirty="0"/>
            </a:br>
            <a:r>
              <a:rPr lang="en-US" dirty="0"/>
              <a:t>Since launch of the program, the AOA offers the following options for CME accreditation: </a:t>
            </a:r>
            <a:br>
              <a:rPr lang="en-US" dirty="0"/>
            </a:br>
            <a:r>
              <a:rPr lang="en-US" dirty="0"/>
              <a:t>AOA Category 1A, 1B, 2A and 2B; as well as</a:t>
            </a:r>
            <a:br>
              <a:rPr lang="en-US" dirty="0"/>
            </a:br>
            <a:r>
              <a:rPr lang="en-US" dirty="0"/>
              <a:t>AMA PRA Category 1 Credit</a:t>
            </a:r>
            <a:br>
              <a:rPr lang="en-US" dirty="0"/>
            </a:br>
            <a:endParaRPr lang="en-US" dirty="0"/>
          </a:p>
          <a:p>
            <a:r>
              <a:rPr lang="en-US" dirty="0"/>
              <a:t>AOA Online Learning – </a:t>
            </a:r>
            <a:br>
              <a:rPr lang="en-US" dirty="0"/>
            </a:br>
            <a:r>
              <a:rPr lang="en-US" dirty="0"/>
              <a:t>Osteopathic organizations without an online Learning Management System (LMS) can leverage the AOA Online Learning platform to deliver on demand osteopathic CME. </a:t>
            </a:r>
          </a:p>
          <a:p>
            <a:endParaRPr lang="en-US" dirty="0"/>
          </a:p>
          <a:p>
            <a:r>
              <a:rPr lang="en-US" dirty="0"/>
              <a:t>Osteopathically-Distinct CME Task Force – </a:t>
            </a:r>
            <a:br>
              <a:rPr lang="en-US" dirty="0"/>
            </a:br>
            <a:r>
              <a:rPr lang="en-US" dirty="0"/>
              <a:t>Established in Summer 2021, the AOA task force was convened with representatives from AOSED, SOSE and other CME </a:t>
            </a:r>
            <a:r>
              <a:rPr lang="en-US" dirty="0" err="1"/>
              <a:t>CME</a:t>
            </a:r>
            <a:r>
              <a:rPr lang="en-US" dirty="0"/>
              <a:t> sponsors charged with developing a definition of osteopathic CME, as well as content requirements for AOA Category 1-A  - with the goal of ensuring the distinctiveness of osteopathic CME offerings across the profession.</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12</a:t>
            </a:fld>
            <a:endParaRPr lang="en-US"/>
          </a:p>
        </p:txBody>
      </p:sp>
    </p:spTree>
    <p:extLst>
      <p:ext uri="{BB962C8B-B14F-4D97-AF65-F5344CB8AC3E}">
        <p14:creationId xmlns:p14="http://schemas.microsoft.com/office/powerpoint/2010/main" val="2784330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important way the AOA works to advance the osteopathic medical profession is through Advocacy.</a:t>
            </a:r>
          </a:p>
          <a:p>
            <a:br>
              <a:rPr lang="en-US" dirty="0"/>
            </a:br>
            <a:r>
              <a:rPr lang="en-US" dirty="0"/>
              <a:t>The AOA is the only organization representing the interests of ALL osteopathic physicians, regardless of specialty or practice type, at the federal and state levels – ensuring your voice is heard and lawmakers understand the distinctive approach DOs bring to the practice of medicine.</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13</a:t>
            </a:fld>
            <a:endParaRPr lang="en-US"/>
          </a:p>
        </p:txBody>
      </p:sp>
    </p:spTree>
    <p:extLst>
      <p:ext uri="{BB962C8B-B14F-4D97-AF65-F5344CB8AC3E}">
        <p14:creationId xmlns:p14="http://schemas.microsoft.com/office/powerpoint/2010/main" val="369118704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 the past year, the AOA and its partners achieved several notable federal advocacy wins on behalf of the profession. Many of these efforts provided opportunities to collaborate closely with osteopathic affiliate partners, including state associations and specialty colleges. </a:t>
            </a:r>
          </a:p>
          <a:p>
            <a:endParaRPr lang="en-US" dirty="0"/>
          </a:p>
          <a:p>
            <a:r>
              <a:rPr lang="en-US" dirty="0"/>
              <a:t>Some examples of our advocacy work at the federal and grassroots levels include:</a:t>
            </a:r>
          </a:p>
          <a:p>
            <a:endParaRPr lang="en-US" dirty="0"/>
          </a:p>
          <a:p>
            <a:r>
              <a:rPr lang="en-US" dirty="0"/>
              <a:t>• The historic $1.44 billion six-year reauthorization of the Teaching</a:t>
            </a:r>
          </a:p>
          <a:p>
            <a:r>
              <a:rPr lang="en-US" dirty="0"/>
              <a:t>Health Center Graduate Medical Education (THCGME) program</a:t>
            </a:r>
          </a:p>
          <a:p>
            <a:r>
              <a:rPr lang="en-US" dirty="0"/>
              <a:t>being reported out of the House Committee on Energy and</a:t>
            </a:r>
          </a:p>
          <a:p>
            <a:r>
              <a:rPr lang="en-US" dirty="0"/>
              <a:t>Commerce. The program invests in the training of physicians</a:t>
            </a:r>
          </a:p>
          <a:p>
            <a:r>
              <a:rPr lang="en-US" dirty="0"/>
              <a:t>in community settings and helps attract physicians in rural and</a:t>
            </a:r>
          </a:p>
          <a:p>
            <a:r>
              <a:rPr lang="en-US" dirty="0"/>
              <a:t>medically underserved areas.</a:t>
            </a:r>
          </a:p>
          <a:p>
            <a:endParaRPr lang="en-US" dirty="0"/>
          </a:p>
          <a:p>
            <a:r>
              <a:rPr lang="en-US" dirty="0"/>
              <a:t>• Enactment of legislation that includes funding for distribution</a:t>
            </a:r>
          </a:p>
          <a:p>
            <a:r>
              <a:rPr lang="en-US" dirty="0"/>
              <a:t>of 200 additional Medicare-funded graduate medical education</a:t>
            </a:r>
          </a:p>
          <a:p>
            <a:r>
              <a:rPr lang="en-US" dirty="0"/>
              <a:t>residency positions.</a:t>
            </a:r>
          </a:p>
          <a:p>
            <a:endParaRPr lang="en-US" dirty="0"/>
          </a:p>
          <a:p>
            <a:r>
              <a:rPr lang="en-US" dirty="0"/>
              <a:t>• Prevention of cumulative 8.5% cuts to Medicare payment rates</a:t>
            </a:r>
          </a:p>
          <a:p>
            <a:r>
              <a:rPr lang="en-US" dirty="0"/>
              <a:t>that were scheduled to take effect in 2023.</a:t>
            </a:r>
          </a:p>
          <a:p>
            <a:endParaRPr lang="en-US" dirty="0"/>
          </a:p>
          <a:p>
            <a:r>
              <a:rPr lang="en-US" dirty="0"/>
              <a:t>• A two-year extension of numerous Medicare telehealth services</a:t>
            </a:r>
          </a:p>
          <a:p>
            <a:r>
              <a:rPr lang="en-US" dirty="0"/>
              <a:t>that were temporarily available during the COVID-19 Public</a:t>
            </a:r>
          </a:p>
          <a:p>
            <a:r>
              <a:rPr lang="en-US" dirty="0"/>
              <a:t>Health Emergency.</a:t>
            </a:r>
          </a:p>
          <a:p>
            <a:endParaRPr lang="en-US" dirty="0"/>
          </a:p>
          <a:p>
            <a:r>
              <a:rPr lang="en-US" dirty="0"/>
              <a:t>• Appointment of a DO to the Centers for Disease Control and</a:t>
            </a:r>
          </a:p>
          <a:p>
            <a:r>
              <a:rPr lang="en-US" dirty="0"/>
              <a:t>Prevention’s Healthcare Infection Control Practices Advisory</a:t>
            </a:r>
          </a:p>
          <a:p>
            <a:r>
              <a:rPr lang="en-US" dirty="0"/>
              <a:t>Committee, which helps guide the Department of Health and</a:t>
            </a:r>
          </a:p>
          <a:p>
            <a:r>
              <a:rPr lang="en-US" dirty="0"/>
              <a:t>Human Services and CDC on infection control practices.</a:t>
            </a:r>
          </a:p>
          <a:p>
            <a:endParaRPr lang="en-US" dirty="0"/>
          </a:p>
          <a:p>
            <a:r>
              <a:rPr lang="en-US" dirty="0"/>
              <a:t>And others... (if time permitting)</a:t>
            </a:r>
          </a:p>
          <a:p>
            <a:r>
              <a:rPr lang="en-US" dirty="0"/>
              <a:t>• Finalization of CMS rules to improve prior authorization (PA)</a:t>
            </a:r>
          </a:p>
          <a:p>
            <a:r>
              <a:rPr lang="en-US" dirty="0"/>
              <a:t>in Medicare Advantage, including changes that align PA</a:t>
            </a:r>
          </a:p>
          <a:p>
            <a:r>
              <a:rPr lang="en-US" dirty="0"/>
              <a:t>requirements with Medicare fee-for-service coverage rules.</a:t>
            </a:r>
          </a:p>
          <a:p>
            <a:endParaRPr lang="en-US" dirty="0"/>
          </a:p>
          <a:p>
            <a:r>
              <a:rPr lang="en-US" dirty="0"/>
              <a:t>• Enactment of legislation requiring states to provide children with 12</a:t>
            </a:r>
          </a:p>
          <a:p>
            <a:r>
              <a:rPr lang="en-US" dirty="0"/>
              <a:t>months of continuous coverage under Medicaid and the option for</a:t>
            </a:r>
          </a:p>
          <a:p>
            <a:r>
              <a:rPr lang="en-US" dirty="0"/>
              <a:t>states to provide 12 months of continuous postpartum coverage.</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14</a:t>
            </a:fld>
            <a:endParaRPr lang="en-US"/>
          </a:p>
        </p:txBody>
      </p:sp>
    </p:spTree>
    <p:extLst>
      <p:ext uri="{BB962C8B-B14F-4D97-AF65-F5344CB8AC3E}">
        <p14:creationId xmlns:p14="http://schemas.microsoft.com/office/powerpoint/2010/main" val="39715863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sz="1200" b="0" i="0" u="none" strike="noStrike" dirty="0">
                <a:solidFill>
                  <a:srgbClr val="000000"/>
                </a:solidFill>
                <a:effectLst/>
                <a:latin typeface="Arial" pitchFamily="34" charset="0"/>
                <a:cs typeface="Arial" pitchFamily="34" charset="0"/>
              </a:rPr>
              <a:t>The AOA also works to advance the osteopathic medical profession through partnerships with federal agencies, national organizations, corporations and affiliate organizations. </a:t>
            </a:r>
          </a:p>
          <a:p>
            <a:pPr marL="0" marR="0" lvl="0" indent="0" algn="l" defTabSz="914400" rtl="0" eaLnBrk="1" fontAlgn="auto" latinLnBrk="0" hangingPunct="1">
              <a:lnSpc>
                <a:spcPct val="90000"/>
              </a:lnSpc>
              <a:spcBef>
                <a:spcPts val="0"/>
              </a:spcBef>
              <a:spcAft>
                <a:spcPts val="0"/>
              </a:spcAft>
              <a:buClrTx/>
              <a:buSzTx/>
              <a:buFontTx/>
              <a:buNone/>
              <a:tabLst/>
              <a:defRPr/>
            </a:pPr>
            <a:endParaRPr lang="en-US" sz="1200" b="1" u="sng" kern="1200" dirty="0">
              <a:solidFill>
                <a:srgbClr val="4B5055"/>
              </a:solidFill>
              <a:effectLst/>
              <a:latin typeface="Arial" pitchFamily="34" charset="0"/>
              <a:ea typeface="Times New Roman" panose="02020603050405020304" pitchFamily="18" charset="0"/>
              <a:cs typeface="Arial" pitchFamily="34" charset="0"/>
            </a:endParaRPr>
          </a:p>
          <a:p>
            <a:pPr marL="0" marR="0">
              <a:lnSpc>
                <a:spcPct val="90000"/>
              </a:lnSpc>
              <a:spcAft>
                <a:spcPts val="0"/>
              </a:spcAft>
            </a:pPr>
            <a:r>
              <a:rPr lang="en-US" sz="1200" b="1" u="sng" kern="1200" dirty="0">
                <a:solidFill>
                  <a:srgbClr val="4B5055"/>
                </a:solidFill>
                <a:effectLst/>
                <a:latin typeface="Arial" pitchFamily="34" charset="0"/>
                <a:ea typeface="Times New Roman" panose="02020603050405020304" pitchFamily="18" charset="0"/>
                <a:cs typeface="Arial" pitchFamily="34" charset="0"/>
              </a:rPr>
              <a:t>Federal Agencies</a:t>
            </a:r>
            <a:endParaRPr lang="en-US" sz="1200" dirty="0">
              <a:effectLst/>
              <a:latin typeface="Arial" pitchFamily="34" charset="0"/>
              <a:ea typeface="Times New Roman" panose="02020603050405020304" pitchFamily="18" charset="0"/>
              <a:cs typeface="Arial" pitchFamily="34" charset="0"/>
            </a:endParaRPr>
          </a:p>
          <a:p>
            <a:pPr marL="342900" marR="0" lvl="0" indent="-342900">
              <a:lnSpc>
                <a:spcPct val="90000"/>
              </a:lnSpc>
              <a:spcBef>
                <a:spcPts val="500"/>
              </a:spcBef>
              <a:spcAft>
                <a:spcPts val="0"/>
              </a:spcAft>
              <a:buFont typeface="Arial" panose="020B0604020202020204" pitchFamily="34" charset="0"/>
              <a:buChar char="•"/>
              <a:tabLst>
                <a:tab pos="457200" algn="l"/>
              </a:tabLst>
            </a:pPr>
            <a:r>
              <a:rPr lang="en-US" sz="1200" b="1" kern="1200" dirty="0">
                <a:solidFill>
                  <a:srgbClr val="4B5055"/>
                </a:solidFill>
                <a:effectLst/>
                <a:latin typeface="Arial" pitchFamily="34" charset="0"/>
                <a:ea typeface="Times New Roman" panose="02020603050405020304" pitchFamily="18" charset="0"/>
                <a:cs typeface="Arial" pitchFamily="34" charset="0"/>
              </a:rPr>
              <a:t>Department of Health and Human Services Initiatives - </a:t>
            </a:r>
            <a:r>
              <a:rPr lang="en-US" sz="1200" kern="1200" dirty="0">
                <a:solidFill>
                  <a:srgbClr val="4B5055"/>
                </a:solidFill>
                <a:effectLst/>
                <a:latin typeface="Arial" pitchFamily="34" charset="0"/>
                <a:ea typeface="Times New Roman" panose="02020603050405020304" pitchFamily="18" charset="0"/>
                <a:cs typeface="Arial" pitchFamily="34" charset="0"/>
              </a:rPr>
              <a:t>T</a:t>
            </a:r>
            <a:r>
              <a:rPr lang="en-US" sz="1200" kern="1200" dirty="0">
                <a:solidFill>
                  <a:srgbClr val="000000"/>
                </a:solidFill>
                <a:effectLst/>
                <a:latin typeface="Arial" pitchFamily="34" charset="0"/>
                <a:ea typeface="Calibri" panose="020F0502020204030204" pitchFamily="34" charset="0"/>
                <a:cs typeface="Arial" pitchFamily="34" charset="0"/>
              </a:rPr>
              <a:t>he AOA is partnering with the US Department of Health and Human Services to promote the </a:t>
            </a:r>
            <a:r>
              <a:rPr lang="en-US" sz="1200" i="1" kern="1200" dirty="0">
                <a:solidFill>
                  <a:srgbClr val="000000"/>
                </a:solidFill>
                <a:effectLst/>
                <a:latin typeface="Arial" pitchFamily="34" charset="0"/>
                <a:ea typeface="Calibri" panose="020F0502020204030204" pitchFamily="34" charset="0"/>
                <a:cs typeface="Arial" pitchFamily="34" charset="0"/>
              </a:rPr>
              <a:t>We Can Do This</a:t>
            </a:r>
            <a:r>
              <a:rPr lang="en-US" sz="1200" kern="1200" dirty="0">
                <a:solidFill>
                  <a:srgbClr val="000000"/>
                </a:solidFill>
                <a:effectLst/>
                <a:latin typeface="Arial" pitchFamily="34" charset="0"/>
                <a:ea typeface="Calibri" panose="020F0502020204030204" pitchFamily="34" charset="0"/>
                <a:cs typeface="Arial" pitchFamily="34" charset="0"/>
              </a:rPr>
              <a:t> COVID-19 public education campaign. The AOA is in a nationwide network of trusted medical and public health organizations that serve as messengers for the campaign. </a:t>
            </a:r>
            <a:endParaRPr lang="en-US" sz="120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kern="1200" dirty="0">
                <a:solidFill>
                  <a:srgbClr val="000000"/>
                </a:solidFill>
                <a:effectLst/>
                <a:latin typeface="Arial" pitchFamily="34" charset="0"/>
                <a:ea typeface="Times New Roman" panose="02020603050405020304" pitchFamily="18" charset="0"/>
                <a:cs typeface="Arial" pitchFamily="34" charset="0"/>
              </a:rPr>
              <a:t>Centers for Disease Control and Prevention</a:t>
            </a:r>
            <a:r>
              <a:rPr lang="en-US" sz="1200" kern="1200" dirty="0">
                <a:solidFill>
                  <a:srgbClr val="000000"/>
                </a:solidFill>
                <a:effectLst/>
                <a:latin typeface="Arial" pitchFamily="34" charset="0"/>
                <a:ea typeface="Times New Roman" panose="02020603050405020304" pitchFamily="18" charset="0"/>
                <a:cs typeface="Arial" pitchFamily="34" charset="0"/>
              </a:rPr>
              <a:t> – </a:t>
            </a:r>
            <a:r>
              <a:rPr lang="en-US" sz="1200" b="0" i="0" dirty="0">
                <a:solidFill>
                  <a:srgbClr val="333333"/>
                </a:solidFill>
                <a:effectLst/>
                <a:latin typeface="Arial" pitchFamily="34" charset="0"/>
                <a:cs typeface="Arial" pitchFamily="34" charset="0"/>
              </a:rPr>
              <a:t>The AOA is participating in the CDC’s Community Preventive Services Task Force (CPSTF), which includes many national organizations and agencies to provide evidence-based</a:t>
            </a:r>
            <a:r>
              <a:rPr lang="en-US" sz="1200" b="0" i="0" baseline="0" dirty="0">
                <a:solidFill>
                  <a:srgbClr val="333333"/>
                </a:solidFill>
                <a:effectLst/>
                <a:latin typeface="Arial" pitchFamily="34" charset="0"/>
                <a:cs typeface="Arial" pitchFamily="34" charset="0"/>
              </a:rPr>
              <a:t> findings </a:t>
            </a:r>
            <a:r>
              <a:rPr lang="en-US" sz="1200" b="0" i="0" dirty="0">
                <a:solidFill>
                  <a:srgbClr val="333333"/>
                </a:solidFill>
                <a:effectLst/>
                <a:latin typeface="Arial" pitchFamily="34" charset="0"/>
                <a:cs typeface="Arial" pitchFamily="34" charset="0"/>
              </a:rPr>
              <a:t>and recommendations about community preventive services, programs, and other interventions aimed at improving population health. </a:t>
            </a:r>
            <a:endParaRPr lang="en-US" sz="120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Arial" panose="020B0604020202020204" pitchFamily="34" charset="0"/>
              <a:buChar char="•"/>
              <a:tabLst>
                <a:tab pos="457200" algn="l"/>
              </a:tabLst>
            </a:pPr>
            <a:r>
              <a:rPr lang="en-US" sz="1200" b="1" dirty="0">
                <a:effectLst/>
                <a:latin typeface="Arial" pitchFamily="34" charset="0"/>
                <a:ea typeface="Times New Roman" panose="02020603050405020304" pitchFamily="18" charset="0"/>
                <a:cs typeface="Arial" pitchFamily="34" charset="0"/>
              </a:rPr>
              <a:t>US Army</a:t>
            </a:r>
            <a:r>
              <a:rPr lang="en-US" sz="1200" dirty="0">
                <a:effectLst/>
                <a:latin typeface="Arial" pitchFamily="34" charset="0"/>
                <a:ea typeface="Times New Roman" panose="02020603050405020304" pitchFamily="18" charset="0"/>
                <a:cs typeface="Arial" pitchFamily="34" charset="0"/>
              </a:rPr>
              <a:t> – The US Army has participated as sponsorship for OMED.  </a:t>
            </a:r>
          </a:p>
          <a:p>
            <a:pPr marL="342900" marR="0" lvl="0" indent="-342900">
              <a:spcBef>
                <a:spcPts val="0"/>
              </a:spcBef>
              <a:spcAft>
                <a:spcPts val="0"/>
              </a:spcAft>
              <a:buFont typeface="Arial" panose="020B0604020202020204" pitchFamily="34" charset="0"/>
              <a:buChar char="•"/>
              <a:tabLst>
                <a:tab pos="457200" algn="l"/>
              </a:tabLst>
            </a:pPr>
            <a:endParaRPr lang="en-US" sz="1200" dirty="0">
              <a:effectLst/>
              <a:latin typeface="Arial" pitchFamily="34" charset="0"/>
              <a:ea typeface="Times New Roman" panose="02020603050405020304" pitchFamily="18" charset="0"/>
              <a:cs typeface="Arial" pitchFamily="34" charset="0"/>
            </a:endParaRPr>
          </a:p>
          <a:p>
            <a:pPr marL="0" marR="0">
              <a:lnSpc>
                <a:spcPct val="107000"/>
              </a:lnSpc>
              <a:spcBef>
                <a:spcPts val="0"/>
              </a:spcBef>
              <a:spcAft>
                <a:spcPts val="800"/>
              </a:spcAft>
            </a:pPr>
            <a:r>
              <a:rPr lang="en-US" sz="1200" b="1" u="sng" dirty="0">
                <a:effectLst/>
                <a:latin typeface="Arial" pitchFamily="34" charset="0"/>
                <a:ea typeface="Calibri" panose="020F0502020204030204" pitchFamily="34" charset="0"/>
                <a:cs typeface="Arial" pitchFamily="34" charset="0"/>
              </a:rPr>
              <a:t>National Organizations </a:t>
            </a:r>
            <a:endParaRPr lang="en-US" sz="1200" dirty="0">
              <a:effectLst/>
              <a:latin typeface="Arial" pitchFamily="34" charset="0"/>
              <a:ea typeface="Calibri" panose="020F0502020204030204" pitchFamily="34" charset="0"/>
              <a:cs typeface="Arial" pitchFamily="34" charset="0"/>
            </a:endParaRPr>
          </a:p>
          <a:p>
            <a:pPr marL="342900" marR="0" lvl="0" indent="-342900">
              <a:buFont typeface="Symbol" panose="05050102010706020507" pitchFamily="18" charset="2"/>
              <a:buChar char=""/>
            </a:pPr>
            <a:r>
              <a:rPr lang="en-US" sz="1200" b="1" dirty="0">
                <a:effectLst/>
                <a:latin typeface="Arial" pitchFamily="34" charset="0"/>
                <a:ea typeface="Times New Roman" panose="02020603050405020304" pitchFamily="18" charset="0"/>
                <a:cs typeface="Arial" pitchFamily="34" charset="0"/>
              </a:rPr>
              <a:t>Association of State and Territorial Health Officials (ASTHO)</a:t>
            </a:r>
            <a:r>
              <a:rPr lang="en-US" sz="1200" dirty="0">
                <a:effectLst/>
                <a:latin typeface="Arial" pitchFamily="34" charset="0"/>
                <a:ea typeface="Times New Roman" panose="02020603050405020304" pitchFamily="18" charset="0"/>
                <a:cs typeface="Arial" pitchFamily="34" charset="0"/>
              </a:rPr>
              <a:t> – COVID-19 prevention and vaccinations. </a:t>
            </a:r>
          </a:p>
          <a:p>
            <a:pPr marL="342900" marR="0" lvl="0" indent="-342900">
              <a:buFont typeface="Arial" panose="020B0604020202020204" pitchFamily="34" charset="0"/>
              <a:buChar char="•"/>
              <a:tabLst>
                <a:tab pos="457200" algn="l"/>
              </a:tabLst>
            </a:pPr>
            <a:r>
              <a:rPr lang="en-US" sz="1200" b="1" dirty="0">
                <a:effectLst/>
                <a:latin typeface="Arial" pitchFamily="34" charset="0"/>
                <a:ea typeface="Times New Roman" panose="02020603050405020304" pitchFamily="18" charset="0"/>
                <a:cs typeface="Arial" pitchFamily="34" charset="0"/>
              </a:rPr>
              <a:t>Association of Immunization Managers</a:t>
            </a:r>
            <a:r>
              <a:rPr lang="en-US" sz="1200" dirty="0">
                <a:effectLst/>
                <a:latin typeface="Arial" pitchFamily="34" charset="0"/>
                <a:ea typeface="Times New Roman" panose="02020603050405020304" pitchFamily="18" charset="0"/>
                <a:cs typeface="Arial" pitchFamily="34" charset="0"/>
              </a:rPr>
              <a:t> - COVID-19, influenza prevention and vaccinations.</a:t>
            </a:r>
          </a:p>
          <a:p>
            <a:pPr marL="342900" marR="0" lvl="0" indent="-342900">
              <a:buFont typeface="Arial" panose="020B0604020202020204" pitchFamily="34" charset="0"/>
              <a:buChar char="•"/>
              <a:tabLst>
                <a:tab pos="457200" algn="l"/>
              </a:tabLst>
            </a:pPr>
            <a:r>
              <a:rPr lang="en-US" sz="1200" b="1" dirty="0">
                <a:effectLst/>
                <a:latin typeface="Arial" pitchFamily="34" charset="0"/>
                <a:ea typeface="Times New Roman" panose="02020603050405020304" pitchFamily="18" charset="0"/>
                <a:cs typeface="Arial" pitchFamily="34" charset="0"/>
              </a:rPr>
              <a:t>Behavioral Health Initiative Collaborative Partnership on Mental Health</a:t>
            </a:r>
            <a:r>
              <a:rPr lang="en-US" sz="1200" dirty="0">
                <a:effectLst/>
                <a:latin typeface="Arial" pitchFamily="34" charset="0"/>
                <a:ea typeface="Times New Roman" panose="02020603050405020304" pitchFamily="18" charset="0"/>
                <a:cs typeface="Arial" pitchFamily="34" charset="0"/>
              </a:rPr>
              <a:t> with t</a:t>
            </a:r>
            <a:r>
              <a:rPr lang="en-US" sz="1200" dirty="0">
                <a:solidFill>
                  <a:srgbClr val="000000"/>
                </a:solidFill>
                <a:effectLst/>
                <a:latin typeface="Arial" pitchFamily="34" charset="0"/>
                <a:ea typeface="Times New Roman" panose="02020603050405020304" pitchFamily="18" charset="0"/>
                <a:cs typeface="Arial" pitchFamily="34" charset="0"/>
              </a:rPr>
              <a:t>he American Medical Association, American Academy of Child &amp; Adolescent Psychiatry, American Academy of Family Physicians, American Academy of Pediatrics, American College of Obstetricians and Gynecologists, American College of Physicians, and American Osteopathic Association and the American Psychiatric Association.</a:t>
            </a:r>
            <a:endParaRPr lang="en-US" sz="1200" dirty="0">
              <a:effectLst/>
              <a:latin typeface="Arial" pitchFamily="34" charset="0"/>
              <a:ea typeface="Times New Roman" panose="02020603050405020304" pitchFamily="18" charset="0"/>
              <a:cs typeface="Arial" pitchFamily="34" charset="0"/>
            </a:endParaRPr>
          </a:p>
          <a:p>
            <a:pPr marL="342900" marR="0" lvl="0" indent="-342900">
              <a:buFont typeface="Arial" panose="020B0604020202020204" pitchFamily="34" charset="0"/>
              <a:buChar char="•"/>
              <a:tabLst>
                <a:tab pos="457200" algn="l"/>
              </a:tabLst>
            </a:pPr>
            <a:r>
              <a:rPr lang="en-US" sz="1200" b="1" dirty="0">
                <a:effectLst/>
                <a:latin typeface="Arial" pitchFamily="34" charset="0"/>
                <a:ea typeface="Times New Roman" panose="02020603050405020304" pitchFamily="18" charset="0"/>
                <a:cs typeface="Arial" pitchFamily="34" charset="0"/>
              </a:rPr>
              <a:t>Families Fighting Flu</a:t>
            </a:r>
            <a:r>
              <a:rPr lang="en-US" sz="1200" dirty="0">
                <a:effectLst/>
                <a:latin typeface="Arial" pitchFamily="34" charset="0"/>
                <a:ea typeface="Times New Roman" panose="02020603050405020304" pitchFamily="18" charset="0"/>
                <a:cs typeface="Arial" pitchFamily="34" charset="0"/>
              </a:rPr>
              <a:t> – Partnership on influenza partnership activities.</a:t>
            </a:r>
          </a:p>
          <a:p>
            <a:pPr marL="342900" marR="0" lvl="0" indent="-342900">
              <a:buFont typeface="Arial" panose="020B0604020202020204" pitchFamily="34" charset="0"/>
              <a:buChar char="•"/>
              <a:tabLst>
                <a:tab pos="457200" algn="l"/>
              </a:tabLst>
            </a:pPr>
            <a:r>
              <a:rPr lang="en-US" sz="1200" b="1" dirty="0">
                <a:effectLst/>
                <a:latin typeface="Arial" pitchFamily="34" charset="0"/>
                <a:ea typeface="Times New Roman" panose="02020603050405020304" pitchFamily="18" charset="0"/>
                <a:cs typeface="Arial" pitchFamily="34" charset="0"/>
              </a:rPr>
              <a:t>Sepsis Alliance</a:t>
            </a:r>
            <a:r>
              <a:rPr lang="en-US" sz="1200" dirty="0">
                <a:effectLst/>
                <a:latin typeface="Arial" pitchFamily="34" charset="0"/>
                <a:ea typeface="Times New Roman" panose="02020603050405020304" pitchFamily="18" charset="0"/>
                <a:cs typeface="Arial" pitchFamily="34" charset="0"/>
              </a:rPr>
              <a:t> – Partnership on sepsis prevention. </a:t>
            </a:r>
          </a:p>
          <a:p>
            <a:pPr marL="342900" marR="0" lvl="0" indent="-342900">
              <a:buFont typeface="Arial" panose="020B0604020202020204" pitchFamily="34" charset="0"/>
              <a:buChar char="•"/>
              <a:tabLst>
                <a:tab pos="457200" algn="l"/>
              </a:tabLst>
            </a:pPr>
            <a:r>
              <a:rPr lang="en-US" sz="1200" b="1" dirty="0">
                <a:effectLst/>
                <a:latin typeface="Arial" pitchFamily="34" charset="0"/>
                <a:ea typeface="Times New Roman" panose="02020603050405020304" pitchFamily="18" charset="0"/>
                <a:cs typeface="Arial" pitchFamily="34" charset="0"/>
              </a:rPr>
              <a:t>National Hispanic Medical Association </a:t>
            </a:r>
            <a:r>
              <a:rPr lang="en-US" sz="1200" dirty="0">
                <a:effectLst/>
                <a:latin typeface="Arial" pitchFamily="34" charset="0"/>
                <a:ea typeface="Times New Roman" panose="02020603050405020304" pitchFamily="18" charset="0"/>
                <a:cs typeface="Arial" pitchFamily="34" charset="0"/>
              </a:rPr>
              <a:t>– Influenza prevention partnership.</a:t>
            </a:r>
          </a:p>
          <a:p>
            <a:pPr marL="342900" marR="0" lvl="0" indent="-342900">
              <a:buFont typeface="Arial" panose="020B0604020202020204" pitchFamily="34" charset="0"/>
              <a:buChar char="•"/>
              <a:tabLst>
                <a:tab pos="457200" algn="l"/>
              </a:tabLst>
            </a:pPr>
            <a:r>
              <a:rPr lang="en-US" sz="1200" b="1" dirty="0">
                <a:solidFill>
                  <a:srgbClr val="202124"/>
                </a:solidFill>
                <a:effectLst/>
                <a:latin typeface="Arial" pitchFamily="34" charset="0"/>
                <a:ea typeface="Times New Roman" panose="02020603050405020304" pitchFamily="18" charset="0"/>
                <a:cs typeface="Arial" pitchFamily="34" charset="0"/>
              </a:rPr>
              <a:t>Pharmaceutical Research and Manufacturers of America</a:t>
            </a:r>
            <a:r>
              <a:rPr lang="en-US" sz="1200" dirty="0">
                <a:solidFill>
                  <a:srgbClr val="202124"/>
                </a:solidFill>
                <a:effectLst/>
                <a:latin typeface="Arial" pitchFamily="34" charset="0"/>
                <a:ea typeface="Times New Roman" panose="02020603050405020304" pitchFamily="18" charset="0"/>
                <a:cs typeface="Arial" pitchFamily="34" charset="0"/>
              </a:rPr>
              <a:t> – Partnership on public policy activities. </a:t>
            </a:r>
          </a:p>
          <a:p>
            <a:pPr marL="342900" marR="0" lvl="0" indent="-342900">
              <a:buFont typeface="Arial" panose="020B0604020202020204" pitchFamily="34" charset="0"/>
              <a:buChar char="•"/>
              <a:tabLst>
                <a:tab pos="457200" algn="l"/>
              </a:tabLst>
            </a:pPr>
            <a:endParaRPr lang="en-US" sz="1200" dirty="0">
              <a:effectLst/>
              <a:latin typeface="Arial" pitchFamily="34" charset="0"/>
              <a:ea typeface="Times New Roman" panose="02020603050405020304" pitchFamily="18" charset="0"/>
              <a:cs typeface="Arial" pitchFamily="34" charset="0"/>
            </a:endParaRPr>
          </a:p>
          <a:p>
            <a:pPr marL="0" marR="0">
              <a:lnSpc>
                <a:spcPct val="90000"/>
              </a:lnSpc>
              <a:spcAft>
                <a:spcPts val="0"/>
              </a:spcAft>
            </a:pPr>
            <a:r>
              <a:rPr lang="en-US" sz="1200" b="1" u="sng" kern="1200" dirty="0">
                <a:solidFill>
                  <a:srgbClr val="4B5055"/>
                </a:solidFill>
                <a:effectLst/>
                <a:latin typeface="Arial" pitchFamily="34" charset="0"/>
                <a:ea typeface="Times New Roman" panose="02020603050405020304" pitchFamily="18" charset="0"/>
                <a:cs typeface="Arial" pitchFamily="34" charset="0"/>
              </a:rPr>
              <a:t>Corporations</a:t>
            </a:r>
            <a:endParaRPr lang="en-US" sz="120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Symbol" panose="05050102010706020507" pitchFamily="18" charset="2"/>
              <a:buChar char=""/>
            </a:pPr>
            <a:r>
              <a:rPr lang="en-US" sz="1200" b="1" kern="1200" dirty="0">
                <a:solidFill>
                  <a:srgbClr val="4B5055"/>
                </a:solidFill>
                <a:effectLst/>
                <a:latin typeface="Arial" pitchFamily="34" charset="0"/>
                <a:ea typeface="Calibri" panose="020F0502020204030204" pitchFamily="34" charset="0"/>
                <a:cs typeface="Arial" pitchFamily="34" charset="0"/>
              </a:rPr>
              <a:t>Merck – </a:t>
            </a:r>
            <a:r>
              <a:rPr lang="en-US" sz="1200" kern="1200" dirty="0">
                <a:solidFill>
                  <a:srgbClr val="4B5055"/>
                </a:solidFill>
                <a:effectLst/>
                <a:latin typeface="Arial" pitchFamily="34" charset="0"/>
                <a:ea typeface="Calibri" panose="020F0502020204030204" pitchFamily="34" charset="0"/>
                <a:cs typeface="Arial" pitchFamily="34" charset="0"/>
              </a:rPr>
              <a:t>Partnership and grant funding on </a:t>
            </a:r>
            <a:r>
              <a:rPr lang="en-US" sz="1200" b="0" dirty="0">
                <a:effectLst/>
                <a:latin typeface="Arial" pitchFamily="34" charset="0"/>
                <a:ea typeface="Times New Roman" panose="02020603050405020304" pitchFamily="18" charset="0"/>
                <a:cs typeface="Arial" pitchFamily="34" charset="0"/>
              </a:rPr>
              <a:t>HPV cancer prevention</a:t>
            </a:r>
            <a:r>
              <a:rPr lang="en-US" sz="1200" dirty="0">
                <a:effectLst/>
                <a:latin typeface="Arial" pitchFamily="34" charset="0"/>
                <a:ea typeface="Times New Roman" panose="02020603050405020304" pitchFamily="18" charset="0"/>
                <a:cs typeface="Arial" pitchFamily="34" charset="0"/>
              </a:rPr>
              <a:t>, </a:t>
            </a:r>
            <a:r>
              <a:rPr lang="en-US" sz="1200" b="0" dirty="0">
                <a:effectLst/>
                <a:latin typeface="Arial" pitchFamily="34" charset="0"/>
                <a:ea typeface="Times New Roman" panose="02020603050405020304" pitchFamily="18" charset="0"/>
                <a:cs typeface="Arial" pitchFamily="34" charset="0"/>
              </a:rPr>
              <a:t>pneumococcal Immunization</a:t>
            </a:r>
            <a:r>
              <a:rPr lang="en-US" sz="1200" dirty="0">
                <a:effectLst/>
                <a:latin typeface="Arial" pitchFamily="34" charset="0"/>
                <a:ea typeface="Times New Roman" panose="02020603050405020304" pitchFamily="18" charset="0"/>
                <a:cs typeface="Arial" pitchFamily="34" charset="0"/>
              </a:rPr>
              <a:t>, COVID-19 and health disparities and managing heart failure. </a:t>
            </a:r>
          </a:p>
          <a:p>
            <a:pPr marL="342900" marR="0" lvl="0" indent="-342900">
              <a:lnSpc>
                <a:spcPct val="90000"/>
              </a:lnSpc>
              <a:spcBef>
                <a:spcPts val="0"/>
              </a:spcBef>
              <a:spcAft>
                <a:spcPts val="0"/>
              </a:spcAft>
              <a:buFont typeface="Symbol" panose="05050102010706020507" pitchFamily="18" charset="2"/>
              <a:buChar char=""/>
            </a:pPr>
            <a:r>
              <a:rPr lang="en-US" sz="1200" b="1" kern="1200" dirty="0">
                <a:solidFill>
                  <a:srgbClr val="4B5055"/>
                </a:solidFill>
                <a:effectLst/>
                <a:latin typeface="Arial" pitchFamily="34" charset="0"/>
                <a:ea typeface="Calibri" panose="020F0502020204030204" pitchFamily="34" charset="0"/>
                <a:cs typeface="Arial" pitchFamily="34" charset="0"/>
              </a:rPr>
              <a:t>Sanofi</a:t>
            </a:r>
            <a:r>
              <a:rPr lang="en-US" sz="1200" kern="1200" dirty="0">
                <a:solidFill>
                  <a:srgbClr val="4B5055"/>
                </a:solidFill>
                <a:effectLst/>
                <a:latin typeface="Arial" pitchFamily="34" charset="0"/>
                <a:ea typeface="Calibri" panose="020F0502020204030204" pitchFamily="34" charset="0"/>
                <a:cs typeface="Arial" pitchFamily="34" charset="0"/>
              </a:rPr>
              <a:t> – Partnership and grant funding on influenza and RSV prevention. </a:t>
            </a:r>
            <a:endParaRPr lang="en-US" sz="1200" dirty="0">
              <a:effectLst/>
              <a:latin typeface="Arial" pitchFamily="34" charset="0"/>
              <a:ea typeface="Times New Roman" panose="02020603050405020304" pitchFamily="18" charset="0"/>
              <a:cs typeface="Arial"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b="1" kern="1200" dirty="0">
                <a:solidFill>
                  <a:srgbClr val="4B5055"/>
                </a:solidFill>
                <a:effectLst/>
                <a:latin typeface="Arial" pitchFamily="34" charset="0"/>
                <a:ea typeface="Calibri" panose="020F0502020204030204" pitchFamily="34" charset="0"/>
                <a:cs typeface="Arial" pitchFamily="34" charset="0"/>
              </a:rPr>
              <a:t>Pfizer – </a:t>
            </a:r>
            <a:r>
              <a:rPr lang="en-US" sz="1200" kern="1200" dirty="0">
                <a:solidFill>
                  <a:srgbClr val="4B5055"/>
                </a:solidFill>
                <a:effectLst/>
                <a:latin typeface="Arial" pitchFamily="34" charset="0"/>
                <a:ea typeface="Calibri" panose="020F0502020204030204" pitchFamily="34" charset="0"/>
                <a:cs typeface="Arial" pitchFamily="34" charset="0"/>
              </a:rPr>
              <a:t>Partnership and grant funding on COVID-19 prevention and treatment.</a:t>
            </a:r>
            <a:r>
              <a:rPr lang="en-US" sz="1200" b="1" kern="1200" dirty="0">
                <a:solidFill>
                  <a:srgbClr val="4B5055"/>
                </a:solidFill>
                <a:effectLst/>
                <a:latin typeface="Arial" pitchFamily="34" charset="0"/>
                <a:ea typeface="Calibri" panose="020F0502020204030204" pitchFamily="34" charset="0"/>
                <a:cs typeface="Arial" pitchFamily="34" charset="0"/>
              </a:rPr>
              <a:t> </a:t>
            </a:r>
            <a:endParaRPr lang="en-US" sz="1200" dirty="0">
              <a:effectLst/>
              <a:latin typeface="Arial" pitchFamily="34" charset="0"/>
              <a:ea typeface="Times New Roman" panose="02020603050405020304" pitchFamily="18" charset="0"/>
              <a:cs typeface="Arial"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b="1" kern="1200" dirty="0">
                <a:solidFill>
                  <a:srgbClr val="4B5055"/>
                </a:solidFill>
                <a:effectLst/>
                <a:latin typeface="Arial" pitchFamily="34" charset="0"/>
                <a:ea typeface="Calibri" panose="020F0502020204030204" pitchFamily="34" charset="0"/>
                <a:cs typeface="Arial" pitchFamily="34" charset="0"/>
              </a:rPr>
              <a:t>Eli Lilly and Company (Lilly)</a:t>
            </a:r>
            <a:r>
              <a:rPr lang="en-US" sz="1200" kern="1200" dirty="0">
                <a:solidFill>
                  <a:srgbClr val="4B5055"/>
                </a:solidFill>
                <a:effectLst/>
                <a:latin typeface="Arial" pitchFamily="34" charset="0"/>
                <a:ea typeface="Calibri" panose="020F0502020204030204" pitchFamily="34" charset="0"/>
                <a:cs typeface="Arial" pitchFamily="34" charset="0"/>
              </a:rPr>
              <a:t>  – Partnership, sponsorship and grant funding for public policy activities and diabetes education.</a:t>
            </a:r>
            <a:endParaRPr lang="en-US" sz="1200" dirty="0">
              <a:effectLst/>
              <a:latin typeface="Arial" pitchFamily="34" charset="0"/>
              <a:ea typeface="Times New Roman" panose="02020603050405020304" pitchFamily="18" charset="0"/>
              <a:cs typeface="Arial"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b="1" kern="1200" dirty="0">
                <a:solidFill>
                  <a:srgbClr val="4B5055"/>
                </a:solidFill>
                <a:effectLst/>
                <a:latin typeface="Arial" pitchFamily="34" charset="0"/>
                <a:ea typeface="Calibri" panose="020F0502020204030204" pitchFamily="34" charset="0"/>
                <a:cs typeface="Arial" pitchFamily="34" charset="0"/>
              </a:rPr>
              <a:t>Genentech</a:t>
            </a:r>
            <a:r>
              <a:rPr lang="en-US" sz="1200" kern="1200" dirty="0">
                <a:solidFill>
                  <a:srgbClr val="4B5055"/>
                </a:solidFill>
                <a:effectLst/>
                <a:latin typeface="Arial" pitchFamily="34" charset="0"/>
                <a:ea typeface="Calibri" panose="020F0502020204030204" pitchFamily="34" charset="0"/>
                <a:cs typeface="Arial" pitchFamily="34" charset="0"/>
              </a:rPr>
              <a:t> -Partnership on OMED symposium.</a:t>
            </a:r>
            <a:endParaRPr lang="en-US" sz="1200" dirty="0">
              <a:effectLst/>
              <a:latin typeface="Arial" pitchFamily="34" charset="0"/>
              <a:ea typeface="Times New Roman" panose="02020603050405020304" pitchFamily="18" charset="0"/>
              <a:cs typeface="Arial" pitchFamily="34" charset="0"/>
            </a:endParaRPr>
          </a:p>
          <a:p>
            <a:pPr marL="342900" marR="0" lvl="0" indent="-342900">
              <a:lnSpc>
                <a:spcPct val="90000"/>
              </a:lnSpc>
              <a:spcBef>
                <a:spcPts val="0"/>
              </a:spcBef>
              <a:spcAft>
                <a:spcPts val="0"/>
              </a:spcAft>
              <a:buFont typeface="Symbol" panose="05050102010706020507" pitchFamily="18" charset="2"/>
              <a:buChar char=""/>
            </a:pPr>
            <a:r>
              <a:rPr lang="en-US" sz="1200" b="1" dirty="0">
                <a:effectLst/>
                <a:latin typeface="Arial" pitchFamily="34" charset="0"/>
                <a:ea typeface="Times New Roman" panose="02020603050405020304" pitchFamily="18" charset="0"/>
                <a:cs typeface="Arial" pitchFamily="34" charset="0"/>
              </a:rPr>
              <a:t>Boehringer Ingelheim Pharm., Inc.</a:t>
            </a:r>
            <a:r>
              <a:rPr lang="en-US" sz="1200" dirty="0">
                <a:effectLst/>
                <a:latin typeface="Arial" pitchFamily="34" charset="0"/>
                <a:ea typeface="Times New Roman" panose="02020603050405020304" pitchFamily="18" charset="0"/>
                <a:cs typeface="Arial" pitchFamily="34" charset="0"/>
              </a:rPr>
              <a:t> - </a:t>
            </a:r>
            <a:r>
              <a:rPr lang="en-US" sz="1200" kern="1200" dirty="0">
                <a:solidFill>
                  <a:srgbClr val="4B5055"/>
                </a:solidFill>
                <a:effectLst/>
                <a:latin typeface="Arial" pitchFamily="34" charset="0"/>
                <a:ea typeface="Calibri" panose="020F0502020204030204" pitchFamily="34" charset="0"/>
                <a:cs typeface="Arial" pitchFamily="34" charset="0"/>
              </a:rPr>
              <a:t>Partnership on OMED symposium.</a:t>
            </a:r>
            <a:endParaRPr lang="en-US" sz="1200" dirty="0">
              <a:effectLst/>
              <a:latin typeface="Arial" pitchFamily="34" charset="0"/>
              <a:ea typeface="Times New Roman" panose="02020603050405020304" pitchFamily="18" charset="0"/>
              <a:cs typeface="Arial" pitchFamily="34" charset="0"/>
            </a:endParaRPr>
          </a:p>
          <a:p>
            <a:pPr marL="0" marR="0">
              <a:lnSpc>
                <a:spcPct val="90000"/>
              </a:lnSpc>
              <a:spcBef>
                <a:spcPts val="0"/>
              </a:spcBef>
              <a:spcAft>
                <a:spcPts val="800"/>
              </a:spcAft>
            </a:pPr>
            <a:r>
              <a:rPr lang="en-US" sz="1200" u="none" strike="noStrike" dirty="0">
                <a:effectLst/>
                <a:latin typeface="Arial" pitchFamily="34" charset="0"/>
                <a:ea typeface="Calibri" panose="020F0502020204030204" pitchFamily="34" charset="0"/>
                <a:cs typeface="Arial" pitchFamily="34" charset="0"/>
              </a:rPr>
              <a:t> </a:t>
            </a:r>
          </a:p>
          <a:p>
            <a:pPr marL="0" marR="0">
              <a:lnSpc>
                <a:spcPct val="90000"/>
              </a:lnSpc>
              <a:spcBef>
                <a:spcPts val="0"/>
              </a:spcBef>
              <a:spcAft>
                <a:spcPts val="800"/>
              </a:spcAft>
            </a:pPr>
            <a:endParaRPr lang="en-US" sz="1200" u="none" strike="noStrike" dirty="0">
              <a:effectLst/>
              <a:latin typeface="Arial" pitchFamily="34" charset="0"/>
              <a:ea typeface="Calibri" panose="020F0502020204030204" pitchFamily="34" charset="0"/>
              <a:cs typeface="Arial" pitchFamily="34" charset="0"/>
            </a:endParaRPr>
          </a:p>
          <a:p>
            <a:pPr marL="0" marR="0" indent="0" algn="l" defTabSz="914400" rtl="0" eaLnBrk="1" fontAlgn="auto" latinLnBrk="0" hangingPunct="1">
              <a:lnSpc>
                <a:spcPct val="90000"/>
              </a:lnSpc>
              <a:spcBef>
                <a:spcPts val="0"/>
              </a:spcBef>
              <a:spcAft>
                <a:spcPts val="800"/>
              </a:spcAft>
              <a:buClrTx/>
              <a:buSzTx/>
              <a:buFontTx/>
              <a:buNone/>
              <a:tabLst/>
              <a:defRPr/>
            </a:pPr>
            <a:r>
              <a:rPr lang="en-US" sz="1200" b="1" dirty="0">
                <a:solidFill>
                  <a:schemeClr val="tx1">
                    <a:lumMod val="75000"/>
                    <a:lumOff val="25000"/>
                  </a:schemeClr>
                </a:solidFill>
                <a:latin typeface="Arial" panose="020B0604020202020204" pitchFamily="34" charset="0"/>
                <a:cs typeface="Arial" panose="020B0604020202020204" pitchFamily="34" charset="0"/>
              </a:rPr>
              <a:t>AOA’s Patient Safety and Quality Improvement Advisory Group</a:t>
            </a:r>
          </a:p>
          <a:p>
            <a:pPr marL="0" marR="0" indent="0" algn="l" defTabSz="914400" rtl="0" eaLnBrk="1" fontAlgn="auto" latinLnBrk="0" hangingPunct="1">
              <a:lnSpc>
                <a:spcPct val="90000"/>
              </a:lnSpc>
              <a:spcBef>
                <a:spcPts val="0"/>
              </a:spcBef>
              <a:spcAft>
                <a:spcPts val="800"/>
              </a:spcAft>
              <a:buClrTx/>
              <a:buSzTx/>
              <a:buFontTx/>
              <a:buNone/>
              <a:tabLst/>
              <a:defRPr/>
            </a:pPr>
            <a:endParaRPr lang="en-US" sz="1200" b="1" dirty="0"/>
          </a:p>
          <a:p>
            <a:pPr marL="0" marR="0" lvl="0" indent="0" algn="l" defTabSz="914400" rtl="0" eaLnBrk="1" fontAlgn="auto" latinLnBrk="0" hangingPunct="1">
              <a:lnSpc>
                <a:spcPct val="90000"/>
              </a:lnSpc>
              <a:spcBef>
                <a:spcPts val="0"/>
              </a:spcBef>
              <a:spcAft>
                <a:spcPts val="800"/>
              </a:spcAft>
              <a:buClrTx/>
              <a:buSzTx/>
              <a:buFontTx/>
              <a:buNone/>
              <a:tabLst/>
              <a:defRPr/>
            </a:pPr>
            <a:r>
              <a:rPr lang="en-US" sz="1200" b="1" dirty="0">
                <a:solidFill>
                  <a:srgbClr val="000000"/>
                </a:solidFill>
                <a:latin typeface="Arial" pitchFamily="34" charset="0"/>
                <a:ea typeface="Calibri" panose="020F0502020204030204" pitchFamily="34" charset="0"/>
                <a:cs typeface="Arial" pitchFamily="34" charset="0"/>
              </a:rPr>
              <a:t>ACOOG</a:t>
            </a:r>
            <a:r>
              <a:rPr lang="en-US" sz="1200" dirty="0">
                <a:solidFill>
                  <a:srgbClr val="000000"/>
                </a:solidFill>
                <a:latin typeface="Arial" pitchFamily="34" charset="0"/>
                <a:ea typeface="Calibri" panose="020F0502020204030204" pitchFamily="34" charset="0"/>
                <a:cs typeface="Arial" pitchFamily="34" charset="0"/>
              </a:rPr>
              <a:t> – the AOA worked to extend Medicaid health care coverage for pre-natal patients for one full year following a child’s birth</a:t>
            </a:r>
          </a:p>
          <a:p>
            <a:pPr marL="0" marR="0" lvl="0" indent="0" algn="l" defTabSz="914400" rtl="0" eaLnBrk="1" fontAlgn="auto" latinLnBrk="0" hangingPunct="1">
              <a:lnSpc>
                <a:spcPct val="90000"/>
              </a:lnSpc>
              <a:spcBef>
                <a:spcPts val="0"/>
              </a:spcBef>
              <a:spcAft>
                <a:spcPts val="800"/>
              </a:spcAft>
              <a:buClrTx/>
              <a:buSzTx/>
              <a:buFontTx/>
              <a:buNone/>
              <a:tabLst/>
              <a:defRPr/>
            </a:pPr>
            <a:r>
              <a:rPr lang="en-US" sz="1200" b="1" dirty="0">
                <a:solidFill>
                  <a:srgbClr val="000000"/>
                </a:solidFill>
                <a:latin typeface="Arial" pitchFamily="34" charset="0"/>
                <a:ea typeface="Calibri" panose="020F0502020204030204" pitchFamily="34" charset="0"/>
                <a:cs typeface="Arial" pitchFamily="34" charset="0"/>
              </a:rPr>
              <a:t>AMOPS </a:t>
            </a:r>
            <a:r>
              <a:rPr lang="en-US" sz="1200" dirty="0">
                <a:solidFill>
                  <a:srgbClr val="000000"/>
                </a:solidFill>
                <a:latin typeface="Arial" pitchFamily="34" charset="0"/>
                <a:ea typeface="Calibri" panose="020F0502020204030204" pitchFamily="34" charset="0"/>
                <a:cs typeface="Arial" pitchFamily="34" charset="0"/>
              </a:rPr>
              <a:t>– establishing partnership with executive director</a:t>
            </a:r>
          </a:p>
          <a:p>
            <a:pPr marL="0" marR="0">
              <a:lnSpc>
                <a:spcPct val="90000"/>
              </a:lnSpc>
              <a:spcBef>
                <a:spcPts val="0"/>
              </a:spcBef>
              <a:spcAft>
                <a:spcPts val="800"/>
              </a:spcAft>
            </a:pPr>
            <a:endParaRPr lang="en-US" sz="1200" u="none" strike="noStrike" dirty="0">
              <a:effectLst/>
              <a:latin typeface="Arial" pitchFamily="34" charset="0"/>
              <a:ea typeface="Calibri" panose="020F0502020204030204" pitchFamily="34" charset="0"/>
              <a:cs typeface="Arial" pitchFamily="34" charset="0"/>
            </a:endParaRPr>
          </a:p>
          <a:p>
            <a:pPr marL="0" marR="0">
              <a:lnSpc>
                <a:spcPct val="90000"/>
              </a:lnSpc>
              <a:spcBef>
                <a:spcPts val="0"/>
              </a:spcBef>
              <a:spcAft>
                <a:spcPts val="800"/>
              </a:spcAft>
            </a:pPr>
            <a:r>
              <a:rPr lang="en-US" sz="1200" u="none" strike="noStrike" dirty="0">
                <a:effectLst/>
                <a:latin typeface="Arial" pitchFamily="34" charset="0"/>
                <a:ea typeface="Calibri" panose="020F0502020204030204" pitchFamily="34" charset="0"/>
                <a:cs typeface="Arial" pitchFamily="34" charset="0"/>
              </a:rPr>
              <a:t> </a:t>
            </a:r>
            <a:r>
              <a:rPr lang="en-US" sz="1200" b="1" u="sng" dirty="0">
                <a:effectLst/>
                <a:latin typeface="Arial" pitchFamily="34" charset="0"/>
                <a:ea typeface="Calibri" panose="020F0502020204030204" pitchFamily="34" charset="0"/>
                <a:cs typeface="Arial" pitchFamily="34" charset="0"/>
              </a:rPr>
              <a:t>Affiliate Organizations:</a:t>
            </a:r>
            <a:endParaRPr lang="en-US" sz="1200" dirty="0">
              <a:effectLst/>
              <a:latin typeface="Arial" pitchFamily="34" charset="0"/>
              <a:ea typeface="Calibri" panose="020F0502020204030204" pitchFamily="34" charset="0"/>
              <a:cs typeface="Arial" pitchFamily="34" charset="0"/>
            </a:endParaRPr>
          </a:p>
          <a:p>
            <a:pPr marL="342900" marR="0" lvl="0" indent="-342900">
              <a:spcBef>
                <a:spcPts val="0"/>
              </a:spcBef>
              <a:spcAft>
                <a:spcPts val="0"/>
              </a:spcAft>
              <a:buFont typeface="Symbol" panose="05050102010706020507" pitchFamily="18" charset="2"/>
              <a:buChar char=""/>
            </a:pPr>
            <a:r>
              <a:rPr lang="en-US" sz="1200" kern="1200" dirty="0">
                <a:solidFill>
                  <a:srgbClr val="000000"/>
                </a:solidFill>
                <a:effectLst/>
                <a:latin typeface="Arial" pitchFamily="34" charset="0"/>
                <a:ea typeface="Times New Roman" panose="02020603050405020304" pitchFamily="18" charset="0"/>
                <a:cs typeface="Arial" pitchFamily="34" charset="0"/>
              </a:rPr>
              <a:t>Florida Osteopathic Medical Association</a:t>
            </a:r>
            <a:endParaRPr lang="en-US" sz="120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Symbol" panose="05050102010706020507" pitchFamily="18" charset="2"/>
              <a:buChar char=""/>
            </a:pPr>
            <a:r>
              <a:rPr lang="en-US" sz="1200" kern="1200" dirty="0">
                <a:solidFill>
                  <a:srgbClr val="000000"/>
                </a:solidFill>
                <a:effectLst/>
                <a:latin typeface="Arial" pitchFamily="34" charset="0"/>
                <a:ea typeface="Times New Roman" panose="02020603050405020304" pitchFamily="18" charset="0"/>
                <a:cs typeface="Arial" pitchFamily="34" charset="0"/>
              </a:rPr>
              <a:t>Michigan Osteopathic Association</a:t>
            </a:r>
            <a:endParaRPr lang="en-US" sz="120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Symbol" panose="05050102010706020507" pitchFamily="18" charset="2"/>
              <a:buChar char=""/>
            </a:pPr>
            <a:r>
              <a:rPr lang="en-US" sz="1200" b="0" kern="1200" dirty="0">
                <a:solidFill>
                  <a:srgbClr val="000000"/>
                </a:solidFill>
                <a:effectLst/>
                <a:latin typeface="Arial" pitchFamily="34" charset="0"/>
                <a:ea typeface="Times New Roman" panose="02020603050405020304" pitchFamily="18" charset="0"/>
                <a:cs typeface="Arial" pitchFamily="34" charset="0"/>
              </a:rPr>
              <a:t>Ohio Osteopathic Association</a:t>
            </a:r>
            <a:endParaRPr lang="en-US" sz="1200" b="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Symbol" panose="05050102010706020507" pitchFamily="18" charset="2"/>
              <a:buChar char=""/>
            </a:pPr>
            <a:r>
              <a:rPr lang="en-US" sz="1200" kern="1200" dirty="0">
                <a:solidFill>
                  <a:srgbClr val="000000"/>
                </a:solidFill>
                <a:effectLst/>
                <a:latin typeface="Arial" pitchFamily="34" charset="0"/>
                <a:ea typeface="Times New Roman" panose="02020603050405020304" pitchFamily="18" charset="0"/>
                <a:cs typeface="Arial" pitchFamily="34" charset="0"/>
              </a:rPr>
              <a:t>Oklahoma Osteopathic Association </a:t>
            </a:r>
            <a:endParaRPr lang="en-US" sz="1200" dirty="0">
              <a:effectLst/>
              <a:latin typeface="Arial" pitchFamily="34" charset="0"/>
              <a:ea typeface="Times New Roman" panose="02020603050405020304" pitchFamily="18" charset="0"/>
              <a:cs typeface="Arial" pitchFamily="34" charset="0"/>
            </a:endParaRPr>
          </a:p>
          <a:p>
            <a:pPr marL="342900" marR="0" lvl="0" indent="-342900">
              <a:spcBef>
                <a:spcPts val="0"/>
              </a:spcBef>
              <a:spcAft>
                <a:spcPts val="0"/>
              </a:spcAft>
              <a:buFont typeface="Symbol" panose="05050102010706020507" pitchFamily="18" charset="2"/>
              <a:buChar char=""/>
            </a:pPr>
            <a:r>
              <a:rPr lang="en-US" sz="1200" kern="1200" dirty="0">
                <a:solidFill>
                  <a:srgbClr val="000000"/>
                </a:solidFill>
                <a:effectLst/>
                <a:latin typeface="Arial" pitchFamily="34" charset="0"/>
                <a:ea typeface="Times New Roman" panose="02020603050405020304" pitchFamily="18" charset="0"/>
                <a:cs typeface="Arial" pitchFamily="34" charset="0"/>
              </a:rPr>
              <a:t>Pennsylvania Osteopathic Medical Association</a:t>
            </a:r>
          </a:p>
          <a:p>
            <a:pPr marL="0" marR="0" lvl="0" indent="0" algn="l" defTabSz="914400" rtl="0" eaLnBrk="1" fontAlgn="auto" latinLnBrk="0" hangingPunct="1">
              <a:lnSpc>
                <a:spcPct val="90000"/>
              </a:lnSpc>
              <a:spcBef>
                <a:spcPts val="0"/>
              </a:spcBef>
              <a:spcAft>
                <a:spcPts val="800"/>
              </a:spcAft>
              <a:buClrTx/>
              <a:buSzTx/>
              <a:buFontTx/>
              <a:buNone/>
              <a:tabLst/>
              <a:defRPr/>
            </a:pPr>
            <a:endParaRPr lang="en-US" sz="1200" dirty="0">
              <a:solidFill>
                <a:srgbClr val="000000"/>
              </a:solidFill>
              <a:latin typeface="Arial" pitchFamily="34" charset="0"/>
              <a:ea typeface="Calibri" panose="020F0502020204030204" pitchFamily="34" charset="0"/>
              <a:cs typeface="Arial" pitchFamily="34" charset="0"/>
            </a:endParaRPr>
          </a:p>
          <a:p>
            <a:pPr marL="0" marR="0" lvl="0" indent="0" algn="l" defTabSz="914400" rtl="0" eaLnBrk="1" fontAlgn="auto" latinLnBrk="0" hangingPunct="1">
              <a:lnSpc>
                <a:spcPct val="90000"/>
              </a:lnSpc>
              <a:spcBef>
                <a:spcPts val="0"/>
              </a:spcBef>
              <a:spcAft>
                <a:spcPts val="800"/>
              </a:spcAft>
              <a:buClrTx/>
              <a:buSzTx/>
              <a:buFontTx/>
              <a:buNone/>
              <a:tabLst/>
              <a:defRPr/>
            </a:pPr>
            <a:r>
              <a:rPr lang="en-US" sz="1200" dirty="0">
                <a:solidFill>
                  <a:srgbClr val="000000"/>
                </a:solidFill>
                <a:latin typeface="Arial" pitchFamily="34" charset="0"/>
                <a:ea typeface="Calibri" panose="020F0502020204030204" pitchFamily="34" charset="0"/>
                <a:cs typeface="Arial" pitchFamily="34" charset="0"/>
              </a:rPr>
              <a:t>Other initiatives with Affiliates in progress</a:t>
            </a:r>
            <a:endParaRPr lang="en-US" sz="1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spcBef>
                <a:spcPts val="0"/>
              </a:spcBef>
              <a:spcAft>
                <a:spcPts val="0"/>
              </a:spcAft>
              <a:buFont typeface="Symbol" panose="05050102010706020507" pitchFamily="18" charset="2"/>
              <a:buNone/>
            </a:pPr>
            <a:endParaRPr lang="en-US" sz="1200" kern="1200" dirty="0">
              <a:solidFill>
                <a:srgbClr val="000000"/>
              </a:solidFill>
              <a:effectLst/>
              <a:latin typeface="Arial" pitchFamily="34" charset="0"/>
              <a:ea typeface="Times New Roman" panose="02020603050405020304" pitchFamily="18" charset="0"/>
              <a:cs typeface="Arial" pitchFamily="34" charset="0"/>
            </a:endParaRPr>
          </a:p>
          <a:p>
            <a:pPr marL="0" marR="0" lvl="0" indent="0">
              <a:spcBef>
                <a:spcPts val="0"/>
              </a:spcBef>
              <a:spcAft>
                <a:spcPts val="0"/>
              </a:spcAft>
              <a:buFont typeface="Symbol" panose="05050102010706020507" pitchFamily="18" charset="2"/>
              <a:buNone/>
            </a:pPr>
            <a:r>
              <a:rPr lang="en-US" sz="1200" b="1" kern="1200" dirty="0">
                <a:solidFill>
                  <a:srgbClr val="000000"/>
                </a:solidFill>
                <a:effectLst/>
                <a:latin typeface="Arial" pitchFamily="34" charset="0"/>
                <a:ea typeface="Times New Roman" panose="02020603050405020304" pitchFamily="18" charset="0"/>
                <a:cs typeface="Arial" pitchFamily="34" charset="0"/>
              </a:rPr>
              <a:t>Exciting</a:t>
            </a:r>
            <a:r>
              <a:rPr lang="en-US" sz="1200" b="1" kern="1200" baseline="0" dirty="0">
                <a:solidFill>
                  <a:srgbClr val="000000"/>
                </a:solidFill>
                <a:effectLst/>
                <a:latin typeface="Arial" pitchFamily="34" charset="0"/>
                <a:ea typeface="Times New Roman" panose="02020603050405020304" pitchFamily="18" charset="0"/>
                <a:cs typeface="Arial" pitchFamily="34" charset="0"/>
              </a:rPr>
              <a:t> news is the growth of our profession……….</a:t>
            </a:r>
          </a:p>
          <a:p>
            <a:pPr marL="0" marR="0" lvl="0" indent="0" algn="l" defTabSz="914400" rtl="0" eaLnBrk="1" fontAlgn="auto" latinLnBrk="0" hangingPunct="1">
              <a:lnSpc>
                <a:spcPct val="90000"/>
              </a:lnSpc>
              <a:spcBef>
                <a:spcPts val="0"/>
              </a:spcBef>
              <a:spcAft>
                <a:spcPts val="0"/>
              </a:spcAft>
              <a:buClrTx/>
              <a:buSzTx/>
              <a:buFontTx/>
              <a:buNone/>
              <a:tabLst/>
              <a:defRPr/>
            </a:pPr>
            <a:r>
              <a:rPr lang="en-US" sz="1200" b="0" i="0" u="none" strike="noStrike" dirty="0">
                <a:solidFill>
                  <a:srgbClr val="000000"/>
                </a:solidFill>
                <a:effectLst/>
                <a:latin typeface="Arial" pitchFamily="34" charset="0"/>
                <a:cs typeface="Arial" pitchFamily="34" charset="0"/>
              </a:rPr>
              <a:t>One</a:t>
            </a:r>
            <a:r>
              <a:rPr lang="en-US" sz="1200" b="0" i="0" u="none" strike="noStrike" baseline="0" dirty="0">
                <a:solidFill>
                  <a:srgbClr val="000000"/>
                </a:solidFill>
                <a:effectLst/>
                <a:latin typeface="Arial" pitchFamily="34" charset="0"/>
                <a:cs typeface="Arial" pitchFamily="34" charset="0"/>
              </a:rPr>
              <a:t> of the Key partnerships is between t</a:t>
            </a:r>
            <a:r>
              <a:rPr lang="en-US" sz="1200" b="0" i="0" u="none" strike="noStrike" dirty="0">
                <a:solidFill>
                  <a:srgbClr val="000000"/>
                </a:solidFill>
                <a:effectLst/>
                <a:latin typeface="Arial" pitchFamily="34" charset="0"/>
                <a:cs typeface="Arial" pitchFamily="34" charset="0"/>
              </a:rPr>
              <a:t>he AOA and SOMA to build long-term relationships with the osteopathic physicians of tomorrow.</a:t>
            </a:r>
          </a:p>
          <a:p>
            <a:pPr marL="0" marR="0">
              <a:spcBef>
                <a:spcPts val="0"/>
              </a:spcBef>
              <a:spcAft>
                <a:spcPts val="0"/>
              </a:spcAft>
            </a:pPr>
            <a:endParaRPr lang="en-US" sz="1200" dirty="0">
              <a:effectLst/>
              <a:latin typeface="Arial" pitchFamily="34" charset="0"/>
              <a:ea typeface="Calibri" panose="020F0502020204030204" pitchFamily="34" charset="0"/>
              <a:cs typeface="Arial" pitchFamily="34" charset="0"/>
            </a:endParaRPr>
          </a:p>
          <a:p>
            <a:pPr marL="0" marR="0">
              <a:spcBef>
                <a:spcPts val="0"/>
              </a:spcBef>
              <a:spcAft>
                <a:spcPts val="0"/>
              </a:spcAft>
            </a:pPr>
            <a:r>
              <a:rPr lang="en-US" sz="1200" b="1" dirty="0">
                <a:effectLst/>
                <a:latin typeface="Arial" pitchFamily="34" charset="0"/>
                <a:ea typeface="Calibri" panose="020F0502020204030204" pitchFamily="34" charset="0"/>
                <a:cs typeface="Arial" pitchFamily="34" charset="0"/>
              </a:rPr>
              <a:t>Some</a:t>
            </a:r>
            <a:r>
              <a:rPr lang="en-US" sz="1200" b="1" baseline="0" dirty="0">
                <a:effectLst/>
                <a:latin typeface="Arial" pitchFamily="34" charset="0"/>
                <a:ea typeface="Calibri" panose="020F0502020204030204" pitchFamily="34" charset="0"/>
                <a:cs typeface="Arial" pitchFamily="34" charset="0"/>
              </a:rPr>
              <a:t> of the c</a:t>
            </a:r>
            <a:r>
              <a:rPr lang="en-US" sz="1200" b="1" dirty="0">
                <a:effectLst/>
                <a:latin typeface="Arial" pitchFamily="34" charset="0"/>
                <a:ea typeface="Calibri" panose="020F0502020204030204" pitchFamily="34" charset="0"/>
                <a:cs typeface="Arial" pitchFamily="34" charset="0"/>
              </a:rPr>
              <a:t>urrent SOMA priorities are:</a:t>
            </a:r>
          </a:p>
          <a:p>
            <a:pPr marL="342900" marR="0" lvl="0" indent="-342900">
              <a:spcBef>
                <a:spcPts val="0"/>
              </a:spcBef>
              <a:spcAft>
                <a:spcPts val="0"/>
              </a:spcAft>
              <a:buFont typeface="+mj-lt"/>
              <a:buAutoNum type="arabicPeriod"/>
            </a:pPr>
            <a:r>
              <a:rPr lang="en-US" sz="1200" dirty="0">
                <a:effectLst/>
                <a:latin typeface="Arial" pitchFamily="34" charset="0"/>
                <a:ea typeface="Times New Roman" panose="02020603050405020304" pitchFamily="18" charset="0"/>
                <a:cs typeface="Arial" pitchFamily="34" charset="0"/>
              </a:rPr>
              <a:t>Continued advocacy for non-legislative solutions for GME parity (FAIR Act) – to include </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rPr>
              <a:t>Advocacy for equitable institutional fees for student rotations and recognition of COMLEX - USA</a:t>
            </a:r>
            <a:endParaRPr lang="en-US" sz="1200" dirty="0">
              <a:effectLst/>
              <a:latin typeface="Arial" pitchFamily="34" charset="0"/>
              <a:ea typeface="Calibri" panose="020F0502020204030204" pitchFamily="34" charset="0"/>
              <a:cs typeface="Arial" pitchFamily="34" charset="0"/>
            </a:endParaRPr>
          </a:p>
          <a:p>
            <a:pPr marL="342900" marR="0" lvl="0" indent="-342900">
              <a:spcBef>
                <a:spcPts val="0"/>
              </a:spcBef>
              <a:spcAft>
                <a:spcPts val="0"/>
              </a:spcAft>
              <a:buFont typeface="+mj-lt"/>
              <a:buAutoNum type="arabicPeriod"/>
            </a:pPr>
            <a:r>
              <a:rPr lang="en-US" sz="1200" dirty="0">
                <a:effectLst/>
                <a:latin typeface="Arial" pitchFamily="34" charset="0"/>
                <a:ea typeface="Times New Roman" panose="02020603050405020304" pitchFamily="18" charset="0"/>
                <a:cs typeface="Arial" pitchFamily="34" charset="0"/>
              </a:rPr>
              <a:t>Public Health Crises and Health Equity (overdose/addiction, firearm safety, access to care, food insecurity, mental health, physician/medical student wellbeing)</a:t>
            </a:r>
            <a:endParaRPr lang="en-US" sz="1200" dirty="0">
              <a:effectLst/>
              <a:latin typeface="Arial" pitchFamily="34" charset="0"/>
              <a:ea typeface="Calibri" panose="020F0502020204030204" pitchFamily="34" charset="0"/>
              <a:cs typeface="Arial" pitchFamily="34" charset="0"/>
            </a:endParaRPr>
          </a:p>
          <a:p>
            <a:pPr marL="342900" marR="0" lvl="0" indent="-342900">
              <a:spcBef>
                <a:spcPts val="0"/>
              </a:spcBef>
              <a:spcAft>
                <a:spcPts val="0"/>
              </a:spcAft>
              <a:buFont typeface="+mj-lt"/>
              <a:buAutoNum type="arabicPeriod"/>
            </a:pPr>
            <a:r>
              <a:rPr lang="en-US" sz="1200" dirty="0">
                <a:effectLst/>
                <a:latin typeface="Arial" pitchFamily="34" charset="0"/>
                <a:ea typeface="Times New Roman" panose="02020603050405020304" pitchFamily="18" charset="0"/>
                <a:cs typeface="Arial" pitchFamily="34" charset="0"/>
              </a:rPr>
              <a:t>Increasing opportunities for student representation within the AOA volunteer structure</a:t>
            </a:r>
            <a:endParaRPr lang="en-US" sz="1200" dirty="0">
              <a:effectLst/>
              <a:latin typeface="Arial" pitchFamily="34" charset="0"/>
              <a:ea typeface="Calibri" panose="020F0502020204030204" pitchFamily="34" charset="0"/>
              <a:cs typeface="Arial" pitchFamily="34" charset="0"/>
            </a:endParaRPr>
          </a:p>
          <a:p>
            <a:pPr marL="0" marR="0" lvl="0" indent="0">
              <a:spcBef>
                <a:spcPts val="0"/>
              </a:spcBef>
              <a:spcAft>
                <a:spcPts val="0"/>
              </a:spcAft>
              <a:buFont typeface="Symbol" panose="05050102010706020507" pitchFamily="18" charset="2"/>
              <a:buNone/>
            </a:pPr>
            <a:endParaRPr lang="en-US" sz="1200" b="1" dirty="0">
              <a:effectLst/>
              <a:latin typeface="Arial" pitchFamily="34" charset="0"/>
              <a:ea typeface="Times New Roman" panose="02020603050405020304" pitchFamily="18"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15</a:t>
            </a:fld>
            <a:endParaRPr lang="en-US"/>
          </a:p>
        </p:txBody>
      </p:sp>
    </p:spTree>
    <p:extLst>
      <p:ext uri="{BB962C8B-B14F-4D97-AF65-F5344CB8AC3E}">
        <p14:creationId xmlns:p14="http://schemas.microsoft.com/office/powerpoint/2010/main" val="1982829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rgbClr val="000000"/>
                </a:solidFill>
                <a:cs typeface="Arial" pitchFamily="34" charset="0"/>
              </a:rPr>
              <a:t>Over the past couple of years, the AOA has greatly increased the resources provided to DOs for communicating with patients on public health initiatives.</a:t>
            </a:r>
          </a:p>
          <a:p>
            <a:endParaRPr lang="en-US" dirty="0">
              <a:solidFill>
                <a:srgbClr val="000000"/>
              </a:solidFill>
              <a:cs typeface="Arial" pitchFamily="34" charset="0"/>
            </a:endParaRPr>
          </a:p>
          <a:p>
            <a:r>
              <a:rPr lang="en-US" dirty="0">
                <a:solidFill>
                  <a:srgbClr val="000000"/>
                </a:solidFill>
                <a:cs typeface="Arial" pitchFamily="34" charset="0"/>
              </a:rPr>
              <a:t>Topics include:</a:t>
            </a:r>
            <a:br>
              <a:rPr lang="en-US" dirty="0">
                <a:solidFill>
                  <a:srgbClr val="000000"/>
                </a:solidFill>
                <a:cs typeface="Arial" pitchFamily="34" charset="0"/>
              </a:rPr>
            </a:br>
            <a:r>
              <a:rPr lang="en-US" dirty="0">
                <a:solidFill>
                  <a:srgbClr val="000000"/>
                </a:solidFill>
                <a:cs typeface="Arial" pitchFamily="34" charset="0"/>
              </a:rPr>
              <a:t>Flu Prevention</a:t>
            </a:r>
            <a:br>
              <a:rPr lang="en-US" dirty="0">
                <a:solidFill>
                  <a:srgbClr val="000000"/>
                </a:solidFill>
                <a:cs typeface="Arial" pitchFamily="34" charset="0"/>
              </a:rPr>
            </a:br>
            <a:r>
              <a:rPr lang="en-US" dirty="0">
                <a:solidFill>
                  <a:srgbClr val="000000"/>
                </a:solidFill>
                <a:cs typeface="Arial" pitchFamily="34" charset="0"/>
              </a:rPr>
              <a:t>Vaccines</a:t>
            </a:r>
            <a:br>
              <a:rPr lang="en-US" dirty="0">
                <a:solidFill>
                  <a:srgbClr val="000000"/>
                </a:solidFill>
                <a:cs typeface="Arial" pitchFamily="34" charset="0"/>
              </a:rPr>
            </a:br>
            <a:r>
              <a:rPr lang="en-US" dirty="0">
                <a:solidFill>
                  <a:srgbClr val="000000"/>
                </a:solidFill>
                <a:cs typeface="Arial" pitchFamily="34" charset="0"/>
              </a:rPr>
              <a:t>Social Determinants of Health</a:t>
            </a:r>
          </a:p>
          <a:p>
            <a:endParaRPr lang="en-US" dirty="0">
              <a:solidFill>
                <a:srgbClr val="000000"/>
              </a:solidFill>
              <a:cs typeface="Arial" pitchFamily="34" charset="0"/>
            </a:endParaRPr>
          </a:p>
          <a:p>
            <a:r>
              <a:rPr lang="en-US" dirty="0">
                <a:solidFill>
                  <a:srgbClr val="000000"/>
                </a:solidFill>
                <a:cs typeface="Arial" pitchFamily="34" charset="0"/>
              </a:rPr>
              <a:t>Several of these initiatives involved collaboration with partners across the osteopathic profession:</a:t>
            </a:r>
          </a:p>
          <a:p>
            <a:endParaRPr lang="en-US" dirty="0">
              <a:solidFill>
                <a:srgbClr val="000000"/>
              </a:solidFill>
              <a:cs typeface="Arial" pitchFamily="34" charset="0"/>
            </a:endParaRPr>
          </a:p>
          <a:p>
            <a:r>
              <a:rPr lang="en-US" dirty="0">
                <a:solidFill>
                  <a:srgbClr val="000000"/>
                </a:solidFill>
                <a:cs typeface="Arial" pitchFamily="34" charset="0"/>
              </a:rPr>
              <a:t>The AOA developed physician toolkits full of resources for educating your patients on flu prevention and preparing yourself and your team to address social determinants of health. Both toolkits can be accessed on Osteopathic.org.</a:t>
            </a: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pPr/>
              <a:t>16</a:t>
            </a:fld>
            <a:endParaRPr lang="en-US" dirty="0"/>
          </a:p>
        </p:txBody>
      </p:sp>
    </p:spTree>
    <p:extLst>
      <p:ext uri="{BB962C8B-B14F-4D97-AF65-F5344CB8AC3E}">
        <p14:creationId xmlns:p14="http://schemas.microsoft.com/office/powerpoint/2010/main" val="32693794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chemeClr val="tx1"/>
                </a:solidFill>
                <a:effectLst/>
                <a:latin typeface="Arial" pitchFamily="34" charset="0"/>
                <a:cs typeface="Arial" pitchFamily="34" charset="0"/>
              </a:rPr>
              <a:t>Another important topic I want to highlight today. It’s important to address physician and student stress and burnout.</a:t>
            </a:r>
          </a:p>
          <a:p>
            <a:pPr algn="l"/>
            <a:endParaRPr lang="en-US" b="0" i="0" dirty="0">
              <a:solidFill>
                <a:schemeClr val="tx1"/>
              </a:solidFill>
              <a:effectLst/>
              <a:latin typeface="Arial" pitchFamily="34" charset="0"/>
              <a:cs typeface="Arial" pitchFamily="34" charset="0"/>
            </a:endParaRPr>
          </a:p>
          <a:p>
            <a:pPr algn="l"/>
            <a:r>
              <a:rPr lang="en-US" b="0" i="0" dirty="0">
                <a:solidFill>
                  <a:schemeClr val="tx1"/>
                </a:solidFill>
                <a:effectLst/>
                <a:latin typeface="Arial" pitchFamily="34" charset="0"/>
                <a:cs typeface="Arial" pitchFamily="34" charset="0"/>
              </a:rPr>
              <a:t>Being a physician or student isn’t always easy. There are very high rates of burnout and depression in the medical profession, and it’s more important than ever for us to take care of ourselves using the tools and resources available through the AOA and other organizations. </a:t>
            </a:r>
          </a:p>
          <a:p>
            <a:pPr algn="l"/>
            <a:endParaRPr lang="en-US" b="0" i="0" dirty="0">
              <a:solidFill>
                <a:schemeClr val="tx1"/>
              </a:solidFill>
              <a:effectLst/>
              <a:latin typeface="Arial" pitchFamily="34" charset="0"/>
              <a:cs typeface="Arial" pitchFamily="34" charset="0"/>
            </a:endParaRPr>
          </a:p>
          <a:p>
            <a:pPr algn="l"/>
            <a:r>
              <a:rPr lang="en-US" b="0" i="0" dirty="0">
                <a:solidFill>
                  <a:schemeClr val="tx1"/>
                </a:solidFill>
                <a:effectLst/>
                <a:latin typeface="Arial" pitchFamily="34" charset="0"/>
                <a:cs typeface="Arial" pitchFamily="34" charset="0"/>
              </a:rPr>
              <a:t>Check out our resource center on our website – you can find it @ www.osteopathic.org/physician-wellness. The toolkit includes information on where to seek help, how to combat burnout, clinician support tools and AOA member discounts for wellness apps and other resources.</a:t>
            </a:r>
          </a:p>
          <a:p>
            <a:endParaRPr lang="en-US" dirty="0">
              <a:latin typeface="Arial" pitchFamily="34"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pPr/>
              <a:t>17</a:t>
            </a:fld>
            <a:endParaRPr lang="en-US" dirty="0"/>
          </a:p>
        </p:txBody>
      </p:sp>
    </p:spTree>
    <p:extLst>
      <p:ext uri="{BB962C8B-B14F-4D97-AF65-F5344CB8AC3E}">
        <p14:creationId xmlns:p14="http://schemas.microsoft.com/office/powerpoint/2010/main" val="47007087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65887" algn="l"/>
              </a:tabLst>
            </a:pPr>
            <a:r>
              <a:rPr lang="en-US" dirty="0">
                <a:ea typeface="Times New Roman" panose="02020603050405020304" pitchFamily="18" charset="0"/>
                <a:cs typeface="Arial" pitchFamily="34" charset="0"/>
              </a:rPr>
              <a:t>This brings me to my favorite topic: AOA Membership. </a:t>
            </a:r>
          </a:p>
          <a:p>
            <a:pPr>
              <a:tabLst>
                <a:tab pos="465887" algn="l"/>
              </a:tabLst>
            </a:pPr>
            <a:endParaRPr lang="en-US" dirty="0">
              <a:ea typeface="Times New Roman" panose="02020603050405020304" pitchFamily="18" charset="0"/>
              <a:cs typeface="Arial" pitchFamily="34" charset="0"/>
            </a:endParaRPr>
          </a:p>
        </p:txBody>
      </p:sp>
      <p:sp>
        <p:nvSpPr>
          <p:cNvPr id="4" name="Slide Number Placeholder 3"/>
          <p:cNvSpPr>
            <a:spLocks noGrp="1"/>
          </p:cNvSpPr>
          <p:nvPr>
            <p:ph type="sldNum" sz="quarter" idx="5"/>
          </p:nvPr>
        </p:nvSpPr>
        <p:spPr/>
        <p:txBody>
          <a:bodyPr/>
          <a:lstStyle/>
          <a:p>
            <a:fld id="{E32FC74E-0575-472D-8C57-CB7CD49C8D34}" type="slidenum">
              <a:rPr lang="en-US" smtClean="0"/>
              <a:t>18</a:t>
            </a:fld>
            <a:endParaRPr lang="en-US"/>
          </a:p>
        </p:txBody>
      </p:sp>
    </p:spTree>
    <p:extLst>
      <p:ext uri="{BB962C8B-B14F-4D97-AF65-F5344CB8AC3E}">
        <p14:creationId xmlns:p14="http://schemas.microsoft.com/office/powerpoint/2010/main" val="14823718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AOA is THE organization that serves this profession through advancing the distinctive philosophy and practice of osteopathic medicine.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Times New Roman" panose="02020603050405020304" pitchFamily="18" charset="0"/>
                <a:cs typeface="Arial" pitchFamily="34" charset="0"/>
              </a:rPr>
              <a:t>By becoming an AOA Member, and maintaining your membership, you are making a commitment to the continued growth in our profession, the AOA, and yourself. In honor of AOA Members, and to acknowledge your commitment to the profession, the AOA has a large variety of Membership Benefits to directly assist you.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077493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Welcome! Thank you for taking time out of your busy schedules to meet with me today.</a:t>
            </a:r>
          </a:p>
          <a:p>
            <a:r>
              <a:rPr lang="en-US" dirty="0"/>
              <a:t>-Brief introduction about yourself</a:t>
            </a:r>
          </a:p>
          <a:p>
            <a:endParaRPr lang="en-US" dirty="0"/>
          </a:p>
          <a:p>
            <a:r>
              <a:rPr lang="en-US" b="1" dirty="0"/>
              <a:t>***Disclaimer:***</a:t>
            </a:r>
          </a:p>
          <a:p>
            <a:r>
              <a:rPr lang="en-US" dirty="0"/>
              <a:t>I am here today, as a volunteer, to present on a topic that I am very passionate about. The AOA has been a professional home to me for close to {amount of years you’ve been an AOA Member} years now. While I will be presenting on the AOA today, I am not a representative of the AOA. I am sharing this as your peer in the hopes that providing this connection and information will help to bring you as much support as I have received. I will be sharing a sign-up sheet, where you can choose to share your information if you would like some additional information sent to you following this presentation, in addition to sharing the contact information to get in touch with the AOA staff.</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2</a:t>
            </a:fld>
            <a:endParaRPr lang="en-US"/>
          </a:p>
        </p:txBody>
      </p:sp>
    </p:spTree>
    <p:extLst>
      <p:ext uri="{BB962C8B-B14F-4D97-AF65-F5344CB8AC3E}">
        <p14:creationId xmlns:p14="http://schemas.microsoft.com/office/powerpoint/2010/main" val="2132533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Perhaps one of the most known benefits of AOA Membership is the education and CME opportunities.</a:t>
            </a:r>
          </a:p>
          <a:p>
            <a:endParaRPr lang="en-US" dirty="0"/>
          </a:p>
          <a:p>
            <a:r>
              <a:rPr lang="en-US" dirty="0"/>
              <a:t>AOA Members receive complimentary access to their AOA CME Reports. This service will cost non-members anywhere from $199 to $299 annually based on their board certification status with the AOA. </a:t>
            </a:r>
          </a:p>
          <a:p>
            <a:endParaRPr lang="en-US" dirty="0"/>
          </a:p>
          <a:p>
            <a:r>
              <a:rPr lang="en-US" dirty="0"/>
              <a:t>In fact, there is a brand new membership feature, the My CME member dashboard, that brings your AOA CME Report, the ability to self-report your own credits (which allows you to bypass longer CME processing times at the end of any CME Cycle), and new personalized CME recommendations based on your board certification requirements for CME all in one place. </a:t>
            </a:r>
          </a:p>
          <a:p>
            <a:endParaRPr lang="en-US" dirty="0"/>
          </a:p>
          <a:p>
            <a:r>
              <a:rPr lang="en-US" dirty="0"/>
              <a:t>Members also receive free and discounted CME opportunities such as taking the JOM monthly quizzes for CME credit at no charge (whereas non-members will pay $22/per quiz per month), and waived conversion fees for Category 1B (where non-members will pay $25 per course requested)</a:t>
            </a:r>
          </a:p>
          <a:p>
            <a:endParaRPr lang="en-US" dirty="0"/>
          </a:p>
          <a:p>
            <a:r>
              <a:rPr lang="en-US" dirty="0"/>
              <a:t>As we see the value add up, I’d like to mention one service that I feel is truly invaluable to members, and that is the AOA’s Member Resource Center and CME Specialists. AOA staff are able to support members with personalized counseling and support, and this benefit brings a peace of mind that is worth the cost of membership alone.</a:t>
            </a:r>
          </a:p>
          <a:p>
            <a:endParaRPr lang="en-US" dirty="0"/>
          </a:p>
          <a:p>
            <a:endParaRPr lang="en-US" dirty="0"/>
          </a:p>
          <a:p>
            <a:r>
              <a:rPr lang="en-US" dirty="0"/>
              <a:t>  </a:t>
            </a:r>
          </a:p>
        </p:txBody>
      </p:sp>
      <p:sp>
        <p:nvSpPr>
          <p:cNvPr id="4" name="Slide Number Placeholder 3"/>
          <p:cNvSpPr>
            <a:spLocks noGrp="1"/>
          </p:cNvSpPr>
          <p:nvPr>
            <p:ph type="sldNum" sz="quarter" idx="5"/>
          </p:nvPr>
        </p:nvSpPr>
        <p:spPr/>
        <p:txBody>
          <a:bodyPr/>
          <a:lstStyle/>
          <a:p>
            <a:fld id="{E32FC74E-0575-472D-8C57-CB7CD49C8D34}" type="slidenum">
              <a:rPr lang="en-US" smtClean="0"/>
              <a:t>20</a:t>
            </a:fld>
            <a:endParaRPr lang="en-US"/>
          </a:p>
        </p:txBody>
      </p:sp>
    </p:spTree>
    <p:extLst>
      <p:ext uri="{BB962C8B-B14F-4D97-AF65-F5344CB8AC3E}">
        <p14:creationId xmlns:p14="http://schemas.microsoft.com/office/powerpoint/2010/main" val="6550856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AOA also goes out of their way to provide Members with the latest news and research through:</a:t>
            </a:r>
          </a:p>
          <a:p>
            <a:endParaRPr lang="en-US" dirty="0"/>
          </a:p>
          <a:p>
            <a:pPr marL="171450" indent="-171450">
              <a:buFont typeface="Arial" panose="020B0604020202020204" pitchFamily="34" charset="0"/>
              <a:buChar char="•"/>
            </a:pPr>
            <a:r>
              <a:rPr lang="en-US" dirty="0"/>
              <a:t>The Journal of Osteopathic Medicine</a:t>
            </a:r>
          </a:p>
          <a:p>
            <a:pPr marL="171450" indent="-171450">
              <a:buFont typeface="Arial" panose="020B0604020202020204" pitchFamily="34" charset="0"/>
              <a:buChar char="•"/>
            </a:pPr>
            <a:r>
              <a:rPr lang="en-US" dirty="0"/>
              <a:t>The DO</a:t>
            </a:r>
          </a:p>
          <a:p>
            <a:pPr marL="171450" indent="-171450">
              <a:buFont typeface="Arial" panose="020B0604020202020204" pitchFamily="34" charset="0"/>
              <a:buChar char="•"/>
            </a:pPr>
            <a:r>
              <a:rPr lang="en-US" dirty="0"/>
              <a:t>DO Engage</a:t>
            </a:r>
          </a:p>
          <a:p>
            <a:pPr marL="171450" indent="-171450">
              <a:buFont typeface="Arial" panose="020B0604020202020204" pitchFamily="34" charset="0"/>
              <a:buChar char="•"/>
            </a:pPr>
            <a:r>
              <a:rPr lang="en-US" dirty="0"/>
              <a:t>And the My AOA mobile app</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Upon joining, the AOA’s Member Resource Center can assist you with navigation, signing up, and making sure these resources are at your fingertips.</a:t>
            </a:r>
          </a:p>
        </p:txBody>
      </p:sp>
      <p:sp>
        <p:nvSpPr>
          <p:cNvPr id="4" name="Slide Number Placeholder 3"/>
          <p:cNvSpPr>
            <a:spLocks noGrp="1"/>
          </p:cNvSpPr>
          <p:nvPr>
            <p:ph type="sldNum" sz="quarter" idx="5"/>
          </p:nvPr>
        </p:nvSpPr>
        <p:spPr/>
        <p:txBody>
          <a:bodyPr/>
          <a:lstStyle/>
          <a:p>
            <a:fld id="{E32FC74E-0575-472D-8C57-CB7CD49C8D34}" type="slidenum">
              <a:rPr lang="en-US" smtClean="0"/>
              <a:t>21</a:t>
            </a:fld>
            <a:endParaRPr lang="en-US"/>
          </a:p>
        </p:txBody>
      </p:sp>
    </p:spTree>
    <p:extLst>
      <p:ext uri="{BB962C8B-B14F-4D97-AF65-F5344CB8AC3E}">
        <p14:creationId xmlns:p14="http://schemas.microsoft.com/office/powerpoint/2010/main" val="3168081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AOA is the national and professional organization that will relentlessly advocate and fight for our rights to ensure the protection of our osteopathic distinctiveness on:</a:t>
            </a:r>
          </a:p>
          <a:p>
            <a:pPr marL="171450" indent="-171450">
              <a:buFont typeface="Arial" panose="020B0604020202020204" pitchFamily="34" charset="0"/>
              <a:buChar char="•"/>
            </a:pPr>
            <a:r>
              <a:rPr lang="en-US" dirty="0"/>
              <a:t>Both a federal and state level</a:t>
            </a:r>
          </a:p>
          <a:p>
            <a:pPr marL="171450" indent="-171450">
              <a:buFont typeface="Arial" panose="020B0604020202020204" pitchFamily="34" charset="0"/>
              <a:buChar char="•"/>
            </a:pPr>
            <a:r>
              <a:rPr lang="en-US" dirty="0"/>
              <a:t>For our International practice rights</a:t>
            </a:r>
          </a:p>
          <a:p>
            <a:pPr marL="171450" indent="-171450">
              <a:buFont typeface="Arial" panose="020B0604020202020204" pitchFamily="34" charset="0"/>
              <a:buChar char="•"/>
            </a:pPr>
            <a:r>
              <a:rPr lang="en-US" dirty="0"/>
              <a:t>Through brand campaigns to raise public awareness of osteopathic medicine</a:t>
            </a:r>
          </a:p>
          <a:p>
            <a:pPr marL="171450" indent="-171450">
              <a:buFont typeface="Arial" panose="020B0604020202020204" pitchFamily="34" charset="0"/>
              <a:buChar char="•"/>
            </a:pPr>
            <a:r>
              <a:rPr lang="en-US" dirty="0"/>
              <a:t>And through the inclusion of your business information in the AOA’s Find A DO directory to ensure your visibility for patients looking for a DO near them. (This membership benefit can easily be removed for physicians that are not interested in having their practice information publicly posted. To request this, please contact the AOA’s Member Resource Center.)</a:t>
            </a:r>
          </a:p>
        </p:txBody>
      </p:sp>
      <p:sp>
        <p:nvSpPr>
          <p:cNvPr id="4" name="Slide Number Placeholder 3"/>
          <p:cNvSpPr>
            <a:spLocks noGrp="1"/>
          </p:cNvSpPr>
          <p:nvPr>
            <p:ph type="sldNum" sz="quarter" idx="5"/>
          </p:nvPr>
        </p:nvSpPr>
        <p:spPr/>
        <p:txBody>
          <a:bodyPr/>
          <a:lstStyle/>
          <a:p>
            <a:fld id="{E32FC74E-0575-472D-8C57-CB7CD49C8D34}" type="slidenum">
              <a:rPr lang="en-US" smtClean="0"/>
              <a:t>22</a:t>
            </a:fld>
            <a:endParaRPr lang="en-US"/>
          </a:p>
        </p:txBody>
      </p:sp>
    </p:spTree>
    <p:extLst>
      <p:ext uri="{BB962C8B-B14F-4D97-AF65-F5344CB8AC3E}">
        <p14:creationId xmlns:p14="http://schemas.microsoft.com/office/powerpoint/2010/main" val="27227872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By becoming an AOA member, you’ll enjoy countless opportunities to build leadership skills, exchange ideas and collaborate with like-minded physicians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Membership benefits include: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Eligibility for AOA leadership positions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Eligibility to serve in the AOA House of Delegates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My AOA mobile all communities and discussions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so much more!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23</a:t>
            </a:fld>
            <a:endParaRPr lang="en-US"/>
          </a:p>
        </p:txBody>
      </p:sp>
    </p:spTree>
    <p:extLst>
      <p:ext uri="{BB962C8B-B14F-4D97-AF65-F5344CB8AC3E}">
        <p14:creationId xmlns:p14="http://schemas.microsoft.com/office/powerpoint/2010/main" val="23021923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Outside of the Professional Development and Networking membership benefits, the AOA also provides its members with career advancement opportunities and resources.</a:t>
            </a:r>
          </a:p>
          <a:p>
            <a:endParaRPr lang="en-US" dirty="0"/>
          </a:p>
          <a:p>
            <a:r>
              <a:rPr lang="en-US" dirty="0"/>
              <a:t>The AOA Career Center has</a:t>
            </a:r>
          </a:p>
          <a:p>
            <a:pPr marL="171450" indent="-171450">
              <a:buFont typeface="Arial" panose="020B0604020202020204" pitchFamily="34" charset="0"/>
              <a:buChar char="•"/>
            </a:pPr>
            <a:r>
              <a:rPr lang="en-US" dirty="0"/>
              <a:t>Both employer and job-seeker resources</a:t>
            </a:r>
          </a:p>
          <a:p>
            <a:pPr marL="171450" indent="-171450">
              <a:buFont typeface="Arial" panose="020B0604020202020204" pitchFamily="34" charset="0"/>
              <a:buChar char="•"/>
            </a:pPr>
            <a:r>
              <a:rPr lang="en-US" dirty="0"/>
              <a:t>CV and personal statement assistance</a:t>
            </a:r>
          </a:p>
          <a:p>
            <a:pPr marL="171450" indent="-171450">
              <a:buFont typeface="Arial" panose="020B0604020202020204" pitchFamily="34" charset="0"/>
              <a:buChar char="•"/>
            </a:pPr>
            <a:r>
              <a:rPr lang="en-US" dirty="0"/>
              <a:t>And discounted employment contract review services</a:t>
            </a:r>
          </a:p>
        </p:txBody>
      </p:sp>
      <p:sp>
        <p:nvSpPr>
          <p:cNvPr id="4" name="Slide Number Placeholder 3"/>
          <p:cNvSpPr>
            <a:spLocks noGrp="1"/>
          </p:cNvSpPr>
          <p:nvPr>
            <p:ph type="sldNum" sz="quarter" idx="5"/>
          </p:nvPr>
        </p:nvSpPr>
        <p:spPr/>
        <p:txBody>
          <a:bodyPr/>
          <a:lstStyle/>
          <a:p>
            <a:fld id="{E32FC74E-0575-472D-8C57-CB7CD49C8D34}" type="slidenum">
              <a:rPr lang="en-US" smtClean="0"/>
              <a:t>24</a:t>
            </a:fld>
            <a:endParaRPr lang="en-US"/>
          </a:p>
        </p:txBody>
      </p:sp>
    </p:spTree>
    <p:extLst>
      <p:ext uri="{BB962C8B-B14F-4D97-AF65-F5344CB8AC3E}">
        <p14:creationId xmlns:p14="http://schemas.microsoft.com/office/powerpoint/2010/main" val="21382108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AOA Members also receive additional support and value with AOA Board Certification and licensure. </a:t>
            </a:r>
          </a:p>
          <a:p>
            <a:endParaRPr lang="en-US" dirty="0"/>
          </a:p>
          <a:p>
            <a:r>
              <a:rPr lang="en-US" dirty="0"/>
              <a:t>In fact, AOA Members receive complementary profiles that can be sent to any state licensing boards. Non-members will pay $25 per profile sent, so if you’re planning on applying for state licensure, especially for multiple states, this benefit can come in handy.</a:t>
            </a:r>
          </a:p>
        </p:txBody>
      </p:sp>
      <p:sp>
        <p:nvSpPr>
          <p:cNvPr id="4" name="Slide Number Placeholder 3"/>
          <p:cNvSpPr>
            <a:spLocks noGrp="1"/>
          </p:cNvSpPr>
          <p:nvPr>
            <p:ph type="sldNum" sz="quarter" idx="5"/>
          </p:nvPr>
        </p:nvSpPr>
        <p:spPr/>
        <p:txBody>
          <a:bodyPr/>
          <a:lstStyle/>
          <a:p>
            <a:fld id="{E32FC74E-0575-472D-8C57-CB7CD49C8D34}" type="slidenum">
              <a:rPr lang="en-US" smtClean="0"/>
              <a:t>25</a:t>
            </a:fld>
            <a:endParaRPr lang="en-US"/>
          </a:p>
        </p:txBody>
      </p:sp>
    </p:spTree>
    <p:extLst>
      <p:ext uri="{BB962C8B-B14F-4D97-AF65-F5344CB8AC3E}">
        <p14:creationId xmlns:p14="http://schemas.microsoft.com/office/powerpoint/2010/main" val="206494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Members also receive very generous discounts off AOA Annual Events such as the annual OMED Conference and DO Day. </a:t>
            </a:r>
          </a:p>
          <a:p>
            <a:endParaRPr lang="en-US" dirty="0"/>
          </a:p>
          <a:p>
            <a:r>
              <a:rPr lang="en-US" dirty="0"/>
              <a:t>Year after year, the educational content is praised, as is the accessibility of earning so many AOA Category 1 CME credits in such a short period of time. To best meet the needs of our Members, the AOA continues to hold in-person events, but also now has added virtual and on demand offerings for both of these events. Based on the feedback of members and attendees, the annual OMED Conference and DO Day, are also available to participate in virtually, with extended access so that participants can take advantage of the content around their schedules. The On-Demand availability for these events are always posted online and mentioned in outgoing communications.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377916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EE5D80-C7EC-16B9-4F08-118E3C8B32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C08860-FEC4-7DA7-923C-B521C14997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357162-294C-ABBD-E9D4-1F483A3C5FD1}"/>
              </a:ext>
            </a:extLst>
          </p:cNvPr>
          <p:cNvSpPr>
            <a:spLocks noGrp="1"/>
          </p:cNvSpPr>
          <p:nvPr>
            <p:ph type="body" idx="1"/>
          </p:nvPr>
        </p:nvSpPr>
        <p:spPr/>
        <p:txBody>
          <a:bodyPr/>
          <a:lstStyle/>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The AOA’s Physician Services Team is available to members to assist with issues, concerns, questions regarding the day-to-day operations of a medical practice. </a:t>
            </a: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This can include coding, billing and issues with insurers, HR problems, starting or closing a practice, telemedicine.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They meet with the top 5 commercial insurance carriers on a scheduled basis, other insurers as needed, to discuss AOA members’ concerns.</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Times New Roman" panose="02020603050405020304" pitchFamily="18" charset="0"/>
              </a:rPr>
              <a:t> </a:t>
            </a:r>
            <a:endParaRPr lang="en-US" sz="1200" dirty="0">
              <a:effectLst/>
              <a:latin typeface="Calibri" panose="020F0502020204030204" pitchFamily="34" charset="0"/>
              <a:ea typeface="Calibri" panose="020F0502020204030204" pitchFamily="34" charset="0"/>
            </a:endParaRPr>
          </a:p>
          <a:p>
            <a:pPr marL="0" marR="0">
              <a:spcBef>
                <a:spcPts val="0"/>
              </a:spcBef>
              <a:spcAft>
                <a:spcPts val="0"/>
              </a:spcAft>
            </a:pPr>
            <a:r>
              <a:rPr lang="en-US" sz="1200" dirty="0">
                <a:effectLst/>
                <a:latin typeface="Calibri" panose="020F0502020204030204" pitchFamily="34" charset="0"/>
                <a:ea typeface="Calibri" panose="020F0502020204030204" pitchFamily="34" charset="0"/>
              </a:rPr>
              <a:t>Th</a:t>
            </a:r>
            <a:r>
              <a:rPr lang="en-US" sz="1200" dirty="0">
                <a:effectLst/>
                <a:latin typeface="Calibri" panose="020F0502020204030204" pitchFamily="34" charset="0"/>
                <a:ea typeface="Times New Roman" panose="02020603050405020304" pitchFamily="18" charset="0"/>
              </a:rPr>
              <a:t>ey also offer non-clinical CME education and anything else non-clinical that impacts a practice.</a:t>
            </a:r>
            <a:endParaRPr lang="en-US" sz="1200" dirty="0">
              <a:effectLst/>
              <a:latin typeface="Calibri" panose="020F0502020204030204" pitchFamily="34" charset="0"/>
              <a:ea typeface="Calibri" panose="020F0502020204030204" pitchFamily="34" charset="0"/>
            </a:endParaRPr>
          </a:p>
          <a:p>
            <a:endParaRPr lang="en-US" dirty="0"/>
          </a:p>
        </p:txBody>
      </p:sp>
      <p:sp>
        <p:nvSpPr>
          <p:cNvPr id="4" name="Slide Number Placeholder 3">
            <a:extLst>
              <a:ext uri="{FF2B5EF4-FFF2-40B4-BE49-F238E27FC236}">
                <a16:creationId xmlns:a16="http://schemas.microsoft.com/office/drawing/2014/main" id="{47D7C911-937D-6B7F-6EA7-8EDBA5CF202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281496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FEEB59-5650-CF7A-D3AE-27D2BDAFC2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C229BB-2433-01F1-8634-E2990CDE1E0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AC6B0D-A7C1-4597-3492-6D06F7156B35}"/>
              </a:ext>
            </a:extLst>
          </p:cNvPr>
          <p:cNvSpPr>
            <a:spLocks noGrp="1"/>
          </p:cNvSpPr>
          <p:nvPr>
            <p:ph type="body" idx="1"/>
          </p:nvPr>
        </p:nvSpPr>
        <p:spPr/>
        <p:txBody>
          <a:bodyPr/>
          <a:lstStyle/>
          <a:p>
            <a:r>
              <a:rPr lang="en-US" dirty="0"/>
              <a:t>Some of you may find additional value with access to the Osteopathic Research Database, and eligibility to AOA research grants and awards.</a:t>
            </a:r>
          </a:p>
        </p:txBody>
      </p:sp>
      <p:sp>
        <p:nvSpPr>
          <p:cNvPr id="4" name="Slide Number Placeholder 3">
            <a:extLst>
              <a:ext uri="{FF2B5EF4-FFF2-40B4-BE49-F238E27FC236}">
                <a16:creationId xmlns:a16="http://schemas.microsoft.com/office/drawing/2014/main" id="{A1FD7ED9-8C4F-6B39-0CF2-AB5F6C5E3F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7697470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6B2FED-1484-8F9E-B19F-FDA39445F8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6E7846-B369-A4DA-6C24-BCA987F919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4B384F-CCE5-954C-609C-B0E97A2D2B7F}"/>
              </a:ext>
            </a:extLst>
          </p:cNvPr>
          <p:cNvSpPr>
            <a:spLocks noGrp="1"/>
          </p:cNvSpPr>
          <p:nvPr>
            <p:ph type="body" idx="1"/>
          </p:nvPr>
        </p:nvSpPr>
        <p:spPr/>
        <p:txBody>
          <a:bodyPr/>
          <a:lstStyle/>
          <a:p>
            <a:r>
              <a:rPr lang="en-US" dirty="0"/>
              <a:t>Last, but certainly not least, I’d like to highlight the AOA’s Member Value Program. This program has vast offerings of resources in a variety of areas to help you save. They have savings on:</a:t>
            </a:r>
          </a:p>
          <a:p>
            <a:pPr marL="171450" indent="-171450">
              <a:buFont typeface="Arial" panose="020B0604020202020204" pitchFamily="34" charset="0"/>
              <a:buChar char="•"/>
            </a:pPr>
            <a:r>
              <a:rPr lang="en-US" dirty="0"/>
              <a:t>Financial services</a:t>
            </a:r>
          </a:p>
          <a:p>
            <a:pPr marL="171450" indent="-171450">
              <a:buFont typeface="Arial" panose="020B0604020202020204" pitchFamily="34" charset="0"/>
              <a:buChar char="•"/>
            </a:pPr>
            <a:r>
              <a:rPr lang="en-US" dirty="0"/>
              <a:t>Practice management and marketing tools</a:t>
            </a:r>
          </a:p>
          <a:p>
            <a:pPr marL="171450" indent="-171450">
              <a:buFont typeface="Arial" panose="020B0604020202020204" pitchFamily="34" charset="0"/>
              <a:buChar char="•"/>
            </a:pPr>
            <a:r>
              <a:rPr lang="en-US" dirty="0"/>
              <a:t>Entertainment and travel </a:t>
            </a:r>
          </a:p>
          <a:p>
            <a:pPr marL="171450" indent="-171450">
              <a:buFont typeface="Arial" panose="020B0604020202020204" pitchFamily="34" charset="0"/>
              <a:buChar char="•"/>
            </a:pPr>
            <a:r>
              <a:rPr lang="en-US" dirty="0"/>
              <a:t>Moving services</a:t>
            </a:r>
          </a:p>
          <a:p>
            <a:pPr marL="171450" indent="-171450">
              <a:buFont typeface="Arial" panose="020B0604020202020204" pitchFamily="34" charset="0"/>
              <a:buChar char="•"/>
            </a:pPr>
            <a:r>
              <a:rPr lang="en-US" dirty="0"/>
              <a:t>And so much more!</a:t>
            </a:r>
          </a:p>
        </p:txBody>
      </p:sp>
      <p:sp>
        <p:nvSpPr>
          <p:cNvPr id="4" name="Slide Number Placeholder 3">
            <a:extLst>
              <a:ext uri="{FF2B5EF4-FFF2-40B4-BE49-F238E27FC236}">
                <a16:creationId xmlns:a16="http://schemas.microsoft.com/office/drawing/2014/main" id="{14114768-C822-34C7-4005-0945913389E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734963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1248"/>
              </a:spcBef>
              <a:spcAft>
                <a:spcPts val="0"/>
              </a:spcAft>
              <a:buClrTx/>
              <a:buSzTx/>
              <a:buFontTx/>
              <a:buNone/>
              <a:tabLst>
                <a:tab pos="478828" algn="l"/>
                <a:tab pos="479474" algn="l"/>
                <a:tab pos="2178668" algn="l"/>
              </a:tabLst>
              <a:defRPr/>
            </a:pPr>
            <a:r>
              <a:rPr lang="en-US" sz="1800" dirty="0">
                <a:effectLst/>
                <a:latin typeface="Aptos" panose="020B0004020202020204" pitchFamily="34" charset="0"/>
                <a:ea typeface="Aptos" panose="020B0004020202020204" pitchFamily="34" charset="0"/>
                <a:cs typeface="Times New Roman" panose="02020603050405020304" pitchFamily="18" charset="0"/>
              </a:rPr>
              <a:t>Established in 1897 by Andrew Taylor Still as the American Association for the Advancement of Osteopathy in 1901, it was renamed as American Osteopathic Association and the first scientific journal was published.</a:t>
            </a:r>
          </a:p>
          <a:p>
            <a:pPr>
              <a:spcBef>
                <a:spcPts val="1248"/>
              </a:spcBef>
              <a:tabLst>
                <a:tab pos="478828" algn="l"/>
                <a:tab pos="479474" algn="l"/>
                <a:tab pos="2178668" algn="l"/>
              </a:tabLst>
              <a:defRPr/>
            </a:pPr>
            <a:endParaRPr lang="en-US" b="1" dirty="0">
              <a:ea typeface="Calibri" panose="020F0502020204030204" pitchFamily="34" charset="0"/>
              <a:cs typeface="Arial" panose="020B0604020202020204" pitchFamily="34" charset="0"/>
            </a:endParaRPr>
          </a:p>
          <a:p>
            <a:pPr>
              <a:spcBef>
                <a:spcPts val="1248"/>
              </a:spcBef>
              <a:tabLst>
                <a:tab pos="478828" algn="l"/>
                <a:tab pos="479474" algn="l"/>
                <a:tab pos="2178668" algn="l"/>
              </a:tabLst>
              <a:defRPr/>
            </a:pPr>
            <a:r>
              <a:rPr lang="en-US" b="1" dirty="0">
                <a:ea typeface="Calibri" panose="020F0502020204030204" pitchFamily="34" charset="0"/>
                <a:cs typeface="Arial" panose="020B0604020202020204" pitchFamily="34" charset="0"/>
              </a:rPr>
              <a:t>Serving DOs and student DOs for 125+ years</a:t>
            </a:r>
          </a:p>
          <a:p>
            <a:pPr>
              <a:spcBef>
                <a:spcPts val="1248"/>
              </a:spcBef>
              <a:tabLst>
                <a:tab pos="478828" algn="l"/>
                <a:tab pos="479474" algn="l"/>
                <a:tab pos="2178668" algn="l"/>
              </a:tabLst>
              <a:defRPr/>
            </a:pPr>
            <a:endParaRPr lang="en-US" dirty="0">
              <a:solidFill>
                <a:schemeClr val="tx1">
                  <a:lumMod val="75000"/>
                  <a:lumOff val="25000"/>
                </a:schemeClr>
              </a:solidFill>
              <a:ea typeface="Times New Roman" panose="02020603050405020304" pitchFamily="18" charset="0"/>
              <a:cs typeface="Arial" panose="020B0604020202020204" pitchFamily="34" charset="0"/>
            </a:endParaRPr>
          </a:p>
          <a:p>
            <a:pPr marL="361710" indent="-349415">
              <a:spcBef>
                <a:spcPts val="1248"/>
              </a:spcBef>
              <a:buFont typeface="Arial" panose="020B0604020202020204" pitchFamily="34" charset="0"/>
              <a:buChar char="•"/>
              <a:tabLst>
                <a:tab pos="478828" algn="l"/>
                <a:tab pos="479474" algn="l"/>
                <a:tab pos="2178668" algn="l"/>
              </a:tabLst>
            </a:pPr>
            <a:r>
              <a:rPr lang="en-US" b="0" i="0" dirty="0">
                <a:solidFill>
                  <a:schemeClr val="tx1">
                    <a:lumMod val="75000"/>
                    <a:lumOff val="25000"/>
                  </a:schemeClr>
                </a:solidFill>
                <a:effectLst/>
                <a:latin typeface="Arial" panose="020B0604020202020204" pitchFamily="34" charset="0"/>
                <a:cs typeface="Arial" panose="020B0604020202020204" pitchFamily="34" charset="0"/>
              </a:rPr>
              <a:t>Supporting 186,000 osteopathic physicians and students</a:t>
            </a:r>
          </a:p>
          <a:p>
            <a:pPr marL="361710" indent="-349415">
              <a:spcBef>
                <a:spcPts val="1248"/>
              </a:spcBef>
              <a:buFont typeface="Arial" panose="020B0604020202020204" pitchFamily="34" charset="0"/>
              <a:buChar char="•"/>
              <a:tabLst>
                <a:tab pos="478828" algn="l"/>
                <a:tab pos="479474" algn="l"/>
                <a:tab pos="2178668" algn="l"/>
              </a:tabLs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Established in 1897, including CME, advocacy, health policy</a:t>
            </a:r>
          </a:p>
          <a:p>
            <a:pPr marL="361710" indent="-349415">
              <a:spcBef>
                <a:spcPts val="1248"/>
              </a:spcBef>
              <a:buFont typeface="Arial" panose="020B0604020202020204" pitchFamily="34" charset="0"/>
              <a:buChar char="•"/>
              <a:tabLst>
                <a:tab pos="478828" algn="l"/>
                <a:tab pos="479474" algn="l"/>
                <a:tab pos="2178668" algn="l"/>
              </a:tabLs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1901: First s</a:t>
            </a:r>
            <a:r>
              <a:rPr lang="en-US"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cientific journal published – and continues today as the Journal of Osteopathic Medicine</a:t>
            </a:r>
          </a:p>
          <a:p>
            <a:pPr marL="361710" indent="-349415">
              <a:spcBef>
                <a:spcPts val="1248"/>
              </a:spcBef>
              <a:buFont typeface="Arial" panose="020B0604020202020204" pitchFamily="34" charset="0"/>
              <a:buChar char="•"/>
              <a:tabLst>
                <a:tab pos="478828" algn="l"/>
                <a:tab pos="479474" algn="l"/>
                <a:tab pos="2178668" algn="l"/>
              </a:tabLst>
            </a:pPr>
            <a:r>
              <a:rPr lang="en-US" dirty="0">
                <a:solidFill>
                  <a:schemeClr val="tx1">
                    <a:lumMod val="75000"/>
                    <a:lumOff val="25000"/>
                  </a:schemeClr>
                </a:solidFill>
                <a:latin typeface="Arial" panose="020B0604020202020204" pitchFamily="34" charset="0"/>
                <a:cs typeface="Arial" panose="020B0604020202020204" pitchFamily="34" charset="0"/>
              </a:rPr>
              <a:t>1957: Official accrediting body for medical education</a:t>
            </a:r>
          </a:p>
          <a:p>
            <a:pPr marL="361710" indent="-349415">
              <a:spcBef>
                <a:spcPts val="1248"/>
              </a:spcBef>
              <a:buFont typeface="Arial" panose="020B0604020202020204" pitchFamily="34" charset="0"/>
              <a:buChar char="•"/>
              <a:tabLst>
                <a:tab pos="478828" algn="l"/>
                <a:tab pos="479474" algn="l"/>
                <a:tab pos="2178668" algn="l"/>
              </a:tabLs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1966: Accrediting body for osteopathic hospitals under Medicare</a:t>
            </a:r>
          </a:p>
          <a:p>
            <a:pPr marL="361710" indent="-349415">
              <a:spcBef>
                <a:spcPts val="1248"/>
              </a:spcBef>
              <a:buFont typeface="Arial" panose="020B0604020202020204" pitchFamily="34" charset="0"/>
              <a:buChar char="•"/>
              <a:tabLst>
                <a:tab pos="478828" algn="l"/>
                <a:tab pos="479474" algn="l"/>
                <a:tab pos="2178668" algn="l"/>
              </a:tabLst>
            </a:pP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1967: Official accrediting agency for all aspects of osteopathic medical education</a:t>
            </a:r>
            <a:endParaRPr lang="en-US"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8548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that we’ve briefly reviewed the Membership benefits, I’d like to highlight where the value of Membership comes in. Each of you may have already noted a number of benefits that you may be interested in taking advantage of. To paint a picture on how much you can save, I’ll note this example:</a:t>
            </a:r>
          </a:p>
          <a:p>
            <a:endParaRPr lang="en-US" dirty="0"/>
          </a:p>
          <a:p>
            <a:r>
              <a:rPr lang="en-US" dirty="0"/>
              <a:t>If you plan on attending OMED, DO Day, taking advantage of some of the free or discounted CME with opportunities like the JOM quizzes each month, sending a single profile to a state medical board, and accessing your AOA CME Report, you can save over $1,028 a year compared to our non-members! Don’t believe me, let’s add this up together. </a:t>
            </a:r>
          </a:p>
          <a:p>
            <a:pPr marL="171450" indent="-171450">
              <a:buFont typeface="Arial" panose="020B0604020202020204" pitchFamily="34" charset="0"/>
              <a:buChar char="•"/>
            </a:pPr>
            <a:r>
              <a:rPr lang="en-US" dirty="0"/>
              <a:t>If you attend DO Day this year, members receive a $340 discount </a:t>
            </a:r>
          </a:p>
          <a:p>
            <a:pPr marL="171450" indent="-171450">
              <a:buFont typeface="Arial" panose="020B0604020202020204" pitchFamily="34" charset="0"/>
              <a:buChar char="•"/>
            </a:pPr>
            <a:r>
              <a:rPr lang="en-US" dirty="0"/>
              <a:t>If you attend OMED this year, members receive a $200 discount (that’s $540 worth of savings already)</a:t>
            </a:r>
          </a:p>
          <a:p>
            <a:pPr marL="171450" indent="-171450">
              <a:buFont typeface="Arial" panose="020B0604020202020204" pitchFamily="34" charset="0"/>
              <a:buChar char="•"/>
            </a:pPr>
            <a:r>
              <a:rPr lang="en-US" dirty="0"/>
              <a:t>If you need to access your AOA CME Report, that would cost a non-member $199/$299, whereas members receive this for free. (We’re now up to $739/$839, based on your board certification status. Please note that this now exceeds the cost to be a member.)</a:t>
            </a:r>
          </a:p>
          <a:p>
            <a:pPr marL="171450" indent="-171450">
              <a:buFont typeface="Arial" panose="020B0604020202020204" pitchFamily="34" charset="0"/>
              <a:buChar char="•"/>
            </a:pPr>
            <a:r>
              <a:rPr lang="en-US" dirty="0"/>
              <a:t>If you want to take advantage of the monthly JOM quizzes, a non-member would pay $264 for a years worth of quizzes, whereas this is free for members. (The total is now up to $1,003/$1,1003)</a:t>
            </a:r>
          </a:p>
          <a:p>
            <a:pPr marL="171450" indent="-171450">
              <a:buFont typeface="Arial" panose="020B0604020202020204" pitchFamily="34" charset="0"/>
              <a:buChar char="•"/>
            </a:pPr>
            <a:r>
              <a:rPr lang="en-US" dirty="0"/>
              <a:t>If you send 1 AOA profile, a non-member would pay $25, this again is free for members. (This total is now up to $1,028/$1,128). </a:t>
            </a:r>
          </a:p>
          <a:p>
            <a:pPr marL="171450" indent="-171450">
              <a:buFont typeface="Arial" panose="020B0604020202020204" pitchFamily="34" charset="0"/>
              <a:buChar char="•"/>
            </a:pPr>
            <a:r>
              <a:rPr lang="en-US" dirty="0"/>
              <a:t>Keep in mind, this total doesn’t count potential savings in the Member Value Program, Scholarship or Grant opportunities, Practice Support from the Physician Services Team, Staff support from the MRC, and so much more.</a:t>
            </a:r>
          </a:p>
        </p:txBody>
      </p:sp>
      <p:sp>
        <p:nvSpPr>
          <p:cNvPr id="4" name="Slide Number Placeholder 3"/>
          <p:cNvSpPr>
            <a:spLocks noGrp="1"/>
          </p:cNvSpPr>
          <p:nvPr>
            <p:ph type="sldNum" sz="quarter" idx="5"/>
          </p:nvPr>
        </p:nvSpPr>
        <p:spPr/>
        <p:txBody>
          <a:bodyPr/>
          <a:lstStyle/>
          <a:p>
            <a:fld id="{E32FC74E-0575-472D-8C57-CB7CD49C8D34}" type="slidenum">
              <a:rPr lang="en-US" smtClean="0"/>
              <a:t>30</a:t>
            </a:fld>
            <a:endParaRPr lang="en-US"/>
          </a:p>
        </p:txBody>
      </p:sp>
    </p:spTree>
    <p:extLst>
      <p:ext uri="{BB962C8B-B14F-4D97-AF65-F5344CB8AC3E}">
        <p14:creationId xmlns:p14="http://schemas.microsoft.com/office/powerpoint/2010/main" val="380748030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Individual Membership is not the only way to become a member of the AOA. To stay on top of industry trends, and the ever-evolving needs of our Members, the AOA has also created Group Membership options for organizations or health systems that are interested in personalized packages to best support their </a:t>
            </a:r>
            <a:r>
              <a:rPr lang="en-US" dirty="0" err="1"/>
              <a:t>DOs’</a:t>
            </a:r>
            <a:r>
              <a:rPr lang="en-US" dirty="0"/>
              <a:t> success and the profession.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Maintaining your skills and staying up to date on advancements in patient care, health technology, and the business of medicine helps to develop a mutually beneficial foundation for success for you and your employer. </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31</a:t>
            </a:fld>
            <a:endParaRPr lang="en-US"/>
          </a:p>
        </p:txBody>
      </p:sp>
    </p:spTree>
    <p:extLst>
      <p:ext uri="{BB962C8B-B14F-4D97-AF65-F5344CB8AC3E}">
        <p14:creationId xmlns:p14="http://schemas.microsoft.com/office/powerpoint/2010/main" val="33992316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Group Memberships provide all the same membership offerings that an individual membership provides. In addition to…</a:t>
            </a:r>
          </a:p>
        </p:txBody>
      </p:sp>
      <p:sp>
        <p:nvSpPr>
          <p:cNvPr id="4" name="Slide Number Placeholder 3"/>
          <p:cNvSpPr>
            <a:spLocks noGrp="1"/>
          </p:cNvSpPr>
          <p:nvPr>
            <p:ph type="sldNum" sz="quarter" idx="5"/>
          </p:nvPr>
        </p:nvSpPr>
        <p:spPr/>
        <p:txBody>
          <a:bodyPr/>
          <a:lstStyle/>
          <a:p>
            <a:fld id="{E32FC74E-0575-472D-8C57-CB7CD49C8D34}" type="slidenum">
              <a:rPr lang="en-US" smtClean="0"/>
              <a:t>32</a:t>
            </a:fld>
            <a:endParaRPr lang="en-US"/>
          </a:p>
        </p:txBody>
      </p:sp>
    </p:spTree>
    <p:extLst>
      <p:ext uri="{BB962C8B-B14F-4D97-AF65-F5344CB8AC3E}">
        <p14:creationId xmlns:p14="http://schemas.microsoft.com/office/powerpoint/2010/main" val="7783201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Unlocking additional savings of up to 60% off of regular membership pricing. As well as:</a:t>
            </a:r>
          </a:p>
          <a:p>
            <a:endParaRPr lang="en-US" dirty="0"/>
          </a:p>
          <a:p>
            <a:pPr algn="l" rtl="0" fontAlgn="base">
              <a:buFont typeface="Arial" panose="020B0604020202020204" pitchFamily="34" charset="0"/>
              <a:buChar char="•"/>
            </a:pPr>
            <a:r>
              <a:rPr lang="en-US" sz="1200" b="1" i="1" dirty="0">
                <a:latin typeface="Arial (Body)"/>
              </a:rPr>
              <a:t>FREE </a:t>
            </a:r>
            <a:r>
              <a:rPr lang="en-US" sz="1200" b="0" i="0" u="none" strike="noStrike" dirty="0">
                <a:effectLst/>
                <a:latin typeface="Arial (Body)"/>
              </a:rPr>
              <a:t>Associate Memberships*</a:t>
            </a:r>
            <a:r>
              <a:rPr lang="en-US" sz="1200" b="0" i="0" dirty="0">
                <a:effectLst/>
                <a:latin typeface="Arial (Body)"/>
              </a:rPr>
              <a:t>​</a:t>
            </a:r>
          </a:p>
          <a:p>
            <a:pPr algn="l" rtl="0" fontAlgn="base">
              <a:buFont typeface="Arial" panose="020B0604020202020204" pitchFamily="34" charset="0"/>
              <a:buChar char="•"/>
            </a:pPr>
            <a:r>
              <a:rPr lang="en-US" sz="1200" b="1" i="1" dirty="0">
                <a:latin typeface="Arial (Body)"/>
              </a:rPr>
              <a:t>UNLIMITED </a:t>
            </a:r>
            <a:r>
              <a:rPr lang="en-US" sz="1200" b="0" i="0" u="none" strike="noStrike" dirty="0">
                <a:effectLst/>
                <a:latin typeface="Arial (Body)"/>
              </a:rPr>
              <a:t>Resident/Fellow memberships</a:t>
            </a:r>
            <a:r>
              <a:rPr lang="en-US" sz="1200" b="0" i="0" dirty="0">
                <a:effectLst/>
                <a:latin typeface="Arial (Body)"/>
              </a:rPr>
              <a:t>​</a:t>
            </a:r>
          </a:p>
          <a:p>
            <a:pPr algn="l" rtl="0" fontAlgn="base">
              <a:buFont typeface="Arial" panose="020B0604020202020204" pitchFamily="34" charset="0"/>
              <a:buChar char="•"/>
            </a:pPr>
            <a:r>
              <a:rPr lang="en-US" sz="1200" b="0" i="0" u="none" strike="noStrike" dirty="0">
                <a:effectLst/>
                <a:latin typeface="Arial (Body)"/>
              </a:rPr>
              <a:t>Access to Town Hall with AOA Leadership</a:t>
            </a:r>
            <a:r>
              <a:rPr lang="en-US" sz="1200" b="0" i="0" dirty="0">
                <a:effectLst/>
                <a:latin typeface="Arial (Body)"/>
              </a:rPr>
              <a:t>​</a:t>
            </a:r>
          </a:p>
          <a:p>
            <a:pPr algn="l" rtl="0" fontAlgn="base">
              <a:buFont typeface="Arial" panose="020B0604020202020204" pitchFamily="34" charset="0"/>
              <a:buChar char="•"/>
            </a:pPr>
            <a:r>
              <a:rPr lang="en-US" sz="1200" b="1" i="1" u="none" strike="noStrike" dirty="0">
                <a:effectLst/>
                <a:latin typeface="Arial (Body)"/>
              </a:rPr>
              <a:t>Complimentary </a:t>
            </a:r>
            <a:r>
              <a:rPr lang="en-US" sz="1200" b="0" i="0" u="none" strike="noStrike" dirty="0">
                <a:effectLst/>
                <a:latin typeface="Arial (Body)"/>
              </a:rPr>
              <a:t>registration to OMED*</a:t>
            </a:r>
            <a:r>
              <a:rPr lang="en-US" sz="1200" b="0" i="0" dirty="0">
                <a:effectLst/>
                <a:latin typeface="Arial (Body)"/>
              </a:rPr>
              <a:t>​</a:t>
            </a:r>
          </a:p>
          <a:p>
            <a:pPr algn="l" rtl="0" fontAlgn="base">
              <a:buFont typeface="Arial" panose="020B0604020202020204" pitchFamily="34" charset="0"/>
              <a:buChar char="•"/>
            </a:pPr>
            <a:r>
              <a:rPr lang="en-US" sz="1200" b="0" i="0" u="none" strike="noStrike" dirty="0">
                <a:effectLst/>
                <a:latin typeface="Arial (Body)"/>
              </a:rPr>
              <a:t>Streamline membership dues payments with just one invoice</a:t>
            </a:r>
            <a:r>
              <a:rPr lang="en-US" sz="1200" b="0" i="0" dirty="0">
                <a:effectLst/>
                <a:latin typeface="Arial (Body)"/>
              </a:rPr>
              <a:t>​</a:t>
            </a:r>
          </a:p>
          <a:p>
            <a:pPr algn="l" rtl="0" fontAlgn="base">
              <a:buFont typeface="Arial" panose="020B0604020202020204" pitchFamily="34" charset="0"/>
              <a:buChar char="•"/>
            </a:pPr>
            <a:r>
              <a:rPr lang="en-US" sz="1200" b="0" i="0" u="none" strike="noStrike" dirty="0">
                <a:effectLst/>
                <a:latin typeface="Arial (Body)"/>
              </a:rPr>
              <a:t>Participating organizations acknowledged on our website with logo</a:t>
            </a:r>
            <a:r>
              <a:rPr lang="en-US" sz="1200" b="0" i="0" dirty="0">
                <a:effectLst/>
                <a:latin typeface="Arial (Body)"/>
              </a:rPr>
              <a:t>​</a:t>
            </a:r>
          </a:p>
          <a:p>
            <a:pPr algn="l" rtl="0" fontAlgn="base">
              <a:buFont typeface="Arial" panose="020B0604020202020204" pitchFamily="34" charset="0"/>
              <a:buChar char="•"/>
            </a:pPr>
            <a:endParaRPr lang="en-US" sz="1200" b="0" i="0" dirty="0">
              <a:effectLst/>
              <a:latin typeface="Arial (Body)"/>
            </a:endParaRPr>
          </a:p>
          <a:p>
            <a:pPr algn="l" rtl="0" fontAlgn="base"/>
            <a:r>
              <a:rPr lang="en-US" sz="1200" b="0" i="0" u="none" strike="noStrike" dirty="0">
                <a:effectLst/>
                <a:latin typeface="Arial (Body)"/>
              </a:rPr>
              <a:t>Speak to organization’s leaders about this new program and unlock discounted AOA benefits and services for you and your colleagues today. For more information, you can visit: </a:t>
            </a:r>
            <a:r>
              <a:rPr lang="en-US" sz="1200" b="0" i="0" dirty="0">
                <a:effectLst/>
                <a:latin typeface="Arial (Body)"/>
              </a:rPr>
              <a:t>​</a:t>
            </a:r>
          </a:p>
          <a:p>
            <a:pPr algn="l" rtl="0" fontAlgn="base"/>
            <a:r>
              <a:rPr lang="en-US" sz="1200" b="1" i="0" u="none" strike="noStrike" dirty="0">
                <a:effectLst/>
                <a:latin typeface="Arial (Body)"/>
              </a:rPr>
              <a:t>www.osteopathic.org/groupmemberships</a:t>
            </a:r>
            <a:r>
              <a:rPr lang="en-US" sz="1200" b="0" i="0" dirty="0">
                <a:effectLst/>
                <a:latin typeface="Arial (Body)"/>
              </a:rPr>
              <a:t>​</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33</a:t>
            </a:fld>
            <a:endParaRPr lang="en-US"/>
          </a:p>
        </p:txBody>
      </p:sp>
    </p:spTree>
    <p:extLst>
      <p:ext uri="{BB962C8B-B14F-4D97-AF65-F5344CB8AC3E}">
        <p14:creationId xmlns:p14="http://schemas.microsoft.com/office/powerpoint/2010/main" val="46195187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special membership offering is the AOA’s: GME Membership Program.</a:t>
            </a:r>
          </a:p>
          <a:p>
            <a:endParaRPr lang="en-US" sz="2600" dirty="0">
              <a:latin typeface="Arial (Body)"/>
            </a:endParaRPr>
          </a:p>
          <a:p>
            <a:r>
              <a:rPr lang="en-US" sz="2600" dirty="0">
                <a:latin typeface="Arial (Body)"/>
              </a:rPr>
              <a:t>The AOA also offers group membership options for GME training programs to help support the training of residents, fellows and interns.</a:t>
            </a:r>
          </a:p>
          <a:p>
            <a:endParaRPr lang="en-US" sz="2600" b="0" i="0" u="none" strike="noStrike" dirty="0">
              <a:effectLst/>
              <a:latin typeface="Arial (Body)"/>
            </a:endParaRPr>
          </a:p>
          <a:p>
            <a:pPr marL="457200" indent="-457200">
              <a:buFont typeface="Arial" panose="020B0604020202020204" pitchFamily="34" charset="0"/>
              <a:buChar char="•"/>
            </a:pPr>
            <a:r>
              <a:rPr lang="en-US" sz="2600" b="0" i="0" u="none" strike="noStrike" dirty="0">
                <a:effectLst/>
                <a:latin typeface="Arial (Body)"/>
              </a:rPr>
              <a:t>This option offers access to the full extent of AOA membership at deeply discounted pricing. </a:t>
            </a:r>
            <a:r>
              <a:rPr lang="en-US" sz="2600" b="0" i="0" dirty="0">
                <a:effectLst/>
                <a:latin typeface="Arial (Body)"/>
              </a:rPr>
              <a:t>​</a:t>
            </a:r>
          </a:p>
          <a:p>
            <a:pPr marL="457200" indent="-457200">
              <a:buFont typeface="Arial" panose="020B0604020202020204" pitchFamily="34" charset="0"/>
              <a:buChar char="•"/>
            </a:pPr>
            <a:r>
              <a:rPr lang="en-US" sz="2600" b="0" i="0" u="none" strike="noStrike" dirty="0">
                <a:effectLst/>
                <a:latin typeface="Arial (Body)"/>
              </a:rPr>
              <a:t>Provides unmatched resources in the areas of professional development, education, networking and physician services.</a:t>
            </a:r>
          </a:p>
          <a:p>
            <a:pPr marL="457200" indent="-457200">
              <a:buFont typeface="Arial" panose="020B0604020202020204" pitchFamily="34" charset="0"/>
              <a:buChar char="•"/>
            </a:pPr>
            <a:r>
              <a:rPr lang="en-US" sz="2600" b="0" i="0" u="none" strike="noStrike" dirty="0">
                <a:effectLst/>
                <a:latin typeface="Arial (Body)"/>
              </a:rPr>
              <a:t>And has been designed exclusively to meet the needs of GME leaders, residents and fellows. </a:t>
            </a:r>
            <a:r>
              <a:rPr lang="en-US" sz="2600" b="0" i="0" dirty="0">
                <a:effectLst/>
                <a:latin typeface="Arial (Body)"/>
              </a:rPr>
              <a:t>​</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34</a:t>
            </a:fld>
            <a:endParaRPr lang="en-US"/>
          </a:p>
        </p:txBody>
      </p:sp>
    </p:spTree>
    <p:extLst>
      <p:ext uri="{BB962C8B-B14F-4D97-AF65-F5344CB8AC3E}">
        <p14:creationId xmlns:p14="http://schemas.microsoft.com/office/powerpoint/2010/main" val="16651431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8B57C2-9EF9-3C58-414E-D629A56D233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D87651-2416-4DF5-FD40-5BAE17089C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27C10-04B9-088C-F006-021AE9038F19}"/>
              </a:ext>
            </a:extLst>
          </p:cNvPr>
          <p:cNvSpPr>
            <a:spLocks noGrp="1"/>
          </p:cNvSpPr>
          <p:nvPr>
            <p:ph type="body" idx="1"/>
          </p:nvPr>
        </p:nvSpPr>
        <p:spPr/>
        <p:txBody>
          <a:bodyPr/>
          <a:lstStyle/>
          <a:p>
            <a:r>
              <a:rPr lang="en-US" dirty="0"/>
              <a:t>Exclusive GME Membership Program benefits also offers:</a:t>
            </a:r>
          </a:p>
          <a:p>
            <a:pPr marL="171450" indent="-171450">
              <a:buFont typeface="Arial" panose="020B0604020202020204" pitchFamily="34" charset="0"/>
              <a:buChar char="•"/>
            </a:pPr>
            <a:r>
              <a:rPr lang="en-US" dirty="0"/>
              <a:t>Program Director Memberships</a:t>
            </a:r>
          </a:p>
          <a:p>
            <a:pPr marL="171450" indent="-171450">
              <a:buFont typeface="Arial" panose="020B0604020202020204" pitchFamily="34" charset="0"/>
              <a:buChar char="•"/>
            </a:pPr>
            <a:r>
              <a:rPr lang="en-US" dirty="0"/>
              <a:t>OMED Registration discounts</a:t>
            </a:r>
          </a:p>
          <a:p>
            <a:pPr marL="171450" indent="-171450">
              <a:buFont typeface="Arial" panose="020B0604020202020204" pitchFamily="34" charset="0"/>
              <a:buChar char="•"/>
            </a:pPr>
            <a:r>
              <a:rPr lang="en-US" dirty="0"/>
              <a:t>Educational Resources</a:t>
            </a:r>
          </a:p>
          <a:p>
            <a:pPr marL="171450" indent="-171450">
              <a:buFont typeface="Arial" panose="020B0604020202020204" pitchFamily="34" charset="0"/>
              <a:buChar char="•"/>
            </a:pPr>
            <a:r>
              <a:rPr lang="en-US" dirty="0"/>
              <a:t>Alumni Contact Information (available upon request)</a:t>
            </a:r>
          </a:p>
          <a:p>
            <a:pPr marL="171450" indent="-171450">
              <a:buFont typeface="Arial" panose="020B0604020202020204" pitchFamily="34" charset="0"/>
              <a:buChar char="•"/>
            </a:pPr>
            <a:r>
              <a:rPr lang="en-US" dirty="0"/>
              <a:t>Resident/Fellow Memberships</a:t>
            </a:r>
          </a:p>
          <a:p>
            <a:pPr marL="171450" indent="-171450">
              <a:buFont typeface="Arial" panose="020B0604020202020204" pitchFamily="34" charset="0"/>
              <a:buChar char="•"/>
            </a:pPr>
            <a:r>
              <a:rPr lang="en-US" dirty="0"/>
              <a:t>Complimentary DO Day Registrations</a:t>
            </a:r>
          </a:p>
          <a:p>
            <a:pPr marL="171450" indent="-171450">
              <a:buFont typeface="Arial" panose="020B0604020202020204" pitchFamily="34" charset="0"/>
              <a:buChar char="•"/>
            </a:pPr>
            <a:r>
              <a:rPr lang="en-US" dirty="0"/>
              <a:t>And Practice Management Resources</a:t>
            </a:r>
          </a:p>
        </p:txBody>
      </p:sp>
      <p:sp>
        <p:nvSpPr>
          <p:cNvPr id="4" name="Slide Number Placeholder 3">
            <a:extLst>
              <a:ext uri="{FF2B5EF4-FFF2-40B4-BE49-F238E27FC236}">
                <a16:creationId xmlns:a16="http://schemas.microsoft.com/office/drawing/2014/main" id="{312D79B8-28BB-1A9B-BAFB-5C2A91D803A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9527564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are interested in taking advantage of the GME Membership Program, pricing, and/or if you have any questions, please contact: aoabilling@osteopathic.org</a:t>
            </a:r>
          </a:p>
        </p:txBody>
      </p:sp>
      <p:sp>
        <p:nvSpPr>
          <p:cNvPr id="4" name="Slide Number Placeholder 3"/>
          <p:cNvSpPr>
            <a:spLocks noGrp="1"/>
          </p:cNvSpPr>
          <p:nvPr>
            <p:ph type="sldNum" sz="quarter" idx="5"/>
          </p:nvPr>
        </p:nvSpPr>
        <p:spPr/>
        <p:txBody>
          <a:bodyPr/>
          <a:lstStyle/>
          <a:p>
            <a:fld id="{E32FC74E-0575-472D-8C57-CB7CD49C8D34}" type="slidenum">
              <a:rPr lang="en-US" smtClean="0"/>
              <a:t>36</a:t>
            </a:fld>
            <a:endParaRPr lang="en-US"/>
          </a:p>
        </p:txBody>
      </p:sp>
    </p:spTree>
    <p:extLst>
      <p:ext uri="{BB962C8B-B14F-4D97-AF65-F5344CB8AC3E}">
        <p14:creationId xmlns:p14="http://schemas.microsoft.com/office/powerpoint/2010/main" val="1443259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like to think of AOA Membership as an investment in your career and future with membership benefits simply being a perk, however for many the value of AOA Membership saves them time, energy, stress, and money. There is peace of mind that comes with being a Member and knowing that the AOA advocates and support us throughout our careers. </a:t>
            </a:r>
          </a:p>
          <a:p>
            <a:endParaRPr lang="en-US" dirty="0"/>
          </a:p>
          <a:p>
            <a:r>
              <a:rPr lang="en-US" dirty="0"/>
              <a:t>I encourage you to join today to start taking advantage of all of the resources the AOA has to provide as we are stronger together.</a:t>
            </a:r>
          </a:p>
        </p:txBody>
      </p:sp>
      <p:sp>
        <p:nvSpPr>
          <p:cNvPr id="4" name="Slide Number Placeholder 3"/>
          <p:cNvSpPr>
            <a:spLocks noGrp="1"/>
          </p:cNvSpPr>
          <p:nvPr>
            <p:ph type="sldNum" sz="quarter" idx="5"/>
          </p:nvPr>
        </p:nvSpPr>
        <p:spPr/>
        <p:txBody>
          <a:bodyPr/>
          <a:lstStyle/>
          <a:p>
            <a:fld id="{E32FC74E-0575-472D-8C57-CB7CD49C8D34}" type="slidenum">
              <a:rPr lang="en-US" smtClean="0"/>
              <a:t>37</a:t>
            </a:fld>
            <a:endParaRPr lang="en-US"/>
          </a:p>
        </p:txBody>
      </p:sp>
    </p:spTree>
    <p:extLst>
      <p:ext uri="{BB962C8B-B14F-4D97-AF65-F5344CB8AC3E}">
        <p14:creationId xmlns:p14="http://schemas.microsoft.com/office/powerpoint/2010/main" val="42240085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so many offerings, it’s natural to have questions. The AOA’s Member Resource Center is a dedicated one-stop shop for all of your needs. Whether you have questions on getting started, taking advantage of your AOA Membership, how to find and access any of your benefits, or you have questions but you don’t know where to go; AOA staff will have answers or connect you with the appropriate departments to ensure that you’re taken care of.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If you’re interested in joining the AOA, you can do so at any time online at osteopathic.org. Simply log in and click “Join the AOA” at the very top of your screen. If you have log in issues, or if you’d prefer to join over the phone, simply call the Member Resource Center, and a staff member will be able to assist you from there. </a:t>
            </a:r>
          </a:p>
          <a:p>
            <a:endParaRPr lang="en-US" dirty="0"/>
          </a:p>
          <a:p>
            <a:r>
              <a:rPr lang="en-US" dirty="0"/>
              <a:t>Feel free to take a picture of this slide, or write down the contact information provided. The Member Resource Center is available by phone Monday through Friday, 8:30am to 4:30pm CST, or by email at: memberservice@osteopathic.org.  </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38</a:t>
            </a:fld>
            <a:endParaRPr lang="en-US"/>
          </a:p>
        </p:txBody>
      </p:sp>
    </p:spTree>
    <p:extLst>
      <p:ext uri="{BB962C8B-B14F-4D97-AF65-F5344CB8AC3E}">
        <p14:creationId xmlns:p14="http://schemas.microsoft.com/office/powerpoint/2010/main" val="10256577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you’re interested in getting more involved, here are a few opportunities that will be open to you:</a:t>
            </a:r>
          </a:p>
        </p:txBody>
      </p:sp>
      <p:sp>
        <p:nvSpPr>
          <p:cNvPr id="4" name="Slide Number Placeholder 3"/>
          <p:cNvSpPr>
            <a:spLocks noGrp="1"/>
          </p:cNvSpPr>
          <p:nvPr>
            <p:ph type="sldNum" sz="quarter" idx="5"/>
          </p:nvPr>
        </p:nvSpPr>
        <p:spPr/>
        <p:txBody>
          <a:bodyPr/>
          <a:lstStyle/>
          <a:p>
            <a:fld id="{E32FC74E-0575-472D-8C57-CB7CD49C8D34}" type="slidenum">
              <a:rPr lang="en-US" smtClean="0"/>
              <a:t>39</a:t>
            </a:fld>
            <a:endParaRPr lang="en-US"/>
          </a:p>
        </p:txBody>
      </p:sp>
    </p:spTree>
    <p:extLst>
      <p:ext uri="{BB962C8B-B14F-4D97-AF65-F5344CB8AC3E}">
        <p14:creationId xmlns:p14="http://schemas.microsoft.com/office/powerpoint/2010/main" val="9853133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dirty="0">
                <a:solidFill>
                  <a:srgbClr val="222222"/>
                </a:solidFill>
                <a:effectLst/>
                <a:latin typeface="proxima-nova"/>
              </a:rPr>
              <a:t>The AOA’s Mission Statement is:</a:t>
            </a:r>
            <a:endParaRPr lang="en-US" b="0" i="0" dirty="0">
              <a:solidFill>
                <a:srgbClr val="222222"/>
              </a:solidFill>
              <a:effectLst/>
              <a:latin typeface="proxima-nova"/>
            </a:endParaRPr>
          </a:p>
          <a:p>
            <a:pPr algn="l"/>
            <a:r>
              <a:rPr lang="en-US" b="0" i="0" dirty="0">
                <a:solidFill>
                  <a:srgbClr val="222222"/>
                </a:solidFill>
                <a:effectLst/>
                <a:latin typeface="proxima-nova"/>
              </a:rPr>
              <a:t>The AOA is the professional home for osteopathic physicians and students, providing education, board certification and is the champion of the advancement of the distinctive osteopathic profession.</a:t>
            </a:r>
          </a:p>
          <a:p>
            <a:pPr algn="l"/>
            <a:r>
              <a:rPr lang="en-US" b="1" i="0" dirty="0">
                <a:solidFill>
                  <a:srgbClr val="222222"/>
                </a:solidFill>
                <a:effectLst/>
                <a:latin typeface="proxima-nova"/>
              </a:rPr>
              <a:t>The AOA’s Vision Statement is:</a:t>
            </a:r>
            <a:endParaRPr lang="en-US" b="0" i="0" dirty="0">
              <a:solidFill>
                <a:srgbClr val="222222"/>
              </a:solidFill>
              <a:effectLst/>
              <a:latin typeface="proxima-nova"/>
            </a:endParaRPr>
          </a:p>
          <a:p>
            <a:pPr algn="l"/>
            <a:r>
              <a:rPr lang="en-US" b="0" i="0" dirty="0">
                <a:solidFill>
                  <a:srgbClr val="222222"/>
                </a:solidFill>
                <a:effectLst/>
                <a:latin typeface="proxima-nova"/>
              </a:rPr>
              <a:t>The AOA aspires to be the “North Star” of the osteopathic profession by advancing the interests of osteopathic physicians and students and promoting excellence in patient care consistent with the distinctive osteopathic philosophy.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4929D95-89F3-DE46-A667-69A9F6151670}"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8980482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The AOA’s Osteopathic Pride Campaign focuses on highlighting the tremendous contributions of DOs and osteopathic medical students using #DOProud [hashtag – DO – Proud].</a:t>
            </a:r>
          </a:p>
          <a:p>
            <a:endParaRPr lang="en-US" dirty="0">
              <a:latin typeface="Arial" pitchFamily="34" charset="0"/>
              <a:cs typeface="Arial" pitchFamily="34" charset="0"/>
            </a:endParaRPr>
          </a:p>
          <a:p>
            <a:r>
              <a:rPr lang="en-US" dirty="0">
                <a:latin typeface="Arial" pitchFamily="34" charset="0"/>
                <a:cs typeface="Arial" pitchFamily="34" charset="0"/>
              </a:rPr>
              <a:t>The campaign features real DOs from various specialties, backgrounds and career stages.</a:t>
            </a:r>
          </a:p>
          <a:p>
            <a:endParaRPr lang="en-US" dirty="0">
              <a:latin typeface="Arial" pitchFamily="34" charset="0"/>
              <a:cs typeface="Arial" pitchFamily="34" charset="0"/>
            </a:endParaRPr>
          </a:p>
          <a:p>
            <a:r>
              <a:rPr lang="en-US" dirty="0">
                <a:latin typeface="Arial" pitchFamily="34" charset="0"/>
                <a:cs typeface="Arial" pitchFamily="34" charset="0"/>
              </a:rPr>
              <a:t>Throughout the year ahead, we share the distinctiveness of what it means to be an osteopathic physician.</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40</a:t>
            </a:fld>
            <a:endParaRPr lang="en-US"/>
          </a:p>
        </p:txBody>
      </p:sp>
    </p:spTree>
    <p:extLst>
      <p:ext uri="{BB962C8B-B14F-4D97-AF65-F5344CB8AC3E}">
        <p14:creationId xmlns:p14="http://schemas.microsoft.com/office/powerpoint/2010/main" val="41578768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solidFill>
                  <a:srgbClr val="333333"/>
                </a:solidFill>
                <a:effectLst/>
                <a:latin typeface="Arial" pitchFamily="34" charset="0"/>
                <a:cs typeface="Arial" pitchFamily="34" charset="0"/>
              </a:rPr>
              <a:t>The AOA is working on your behalf every day, but you are the best advocate for the osteopathic profession and your elected officials must hear from you. That’s why we created the Osteopathic Advocacy Network (OAN). It’s designed to </a:t>
            </a:r>
            <a:r>
              <a:rPr lang="en-US" dirty="0">
                <a:ea typeface="Calibri" panose="020F0502020204030204" pitchFamily="34" charset="0"/>
                <a:cs typeface="Arial" pitchFamily="34" charset="0"/>
              </a:rPr>
              <a:t>bring osteopathic physicians, residents and students together to engage in advocacy at a higher level.</a:t>
            </a:r>
          </a:p>
          <a:p>
            <a:pPr defTabSz="931774">
              <a:defRPr/>
            </a:pPr>
            <a:endParaRPr lang="en-US" dirty="0">
              <a:ea typeface="Calibri" panose="020F0502020204030204" pitchFamily="34" charset="0"/>
              <a:cs typeface="Arial" pitchFamily="34" charset="0"/>
            </a:endParaRPr>
          </a:p>
          <a:p>
            <a:pPr defTabSz="931774">
              <a:defRPr/>
            </a:pPr>
            <a:r>
              <a:rPr lang="en-US" dirty="0">
                <a:ea typeface="Calibri" panose="020F0502020204030204" pitchFamily="34" charset="0"/>
                <a:cs typeface="Arial" pitchFamily="34" charset="0"/>
              </a:rPr>
              <a:t>We need your support. We can only be as good as your support allows because there’s power in numbers. </a:t>
            </a:r>
          </a:p>
          <a:p>
            <a:pPr defTabSz="931774">
              <a:defRPr/>
            </a:pPr>
            <a:endParaRPr lang="en-US" dirty="0">
              <a:ea typeface="Calibri" panose="020F0502020204030204" pitchFamily="34" charset="0"/>
              <a:cs typeface="Arial" pitchFamily="34" charset="0"/>
            </a:endParaRPr>
          </a:p>
          <a:p>
            <a:pPr defTabSz="931774">
              <a:defRPr/>
            </a:pPr>
            <a:r>
              <a:rPr lang="en-US" dirty="0">
                <a:ea typeface="Calibri" panose="020F0502020204030204" pitchFamily="34" charset="0"/>
                <a:cs typeface="Arial" pitchFamily="34" charset="0"/>
              </a:rPr>
              <a:t>We need your help in building better relationships with your lawmakers in order to pass legislation that not only benefits the osteopathic community but the patients we serve. </a:t>
            </a:r>
          </a:p>
          <a:p>
            <a:pPr defTabSz="931774">
              <a:defRPr/>
            </a:pPr>
            <a:endParaRPr lang="en-US" dirty="0">
              <a:ea typeface="Calibri" panose="020F0502020204030204" pitchFamily="34" charset="0"/>
              <a:cs typeface="Arial" pitchFamily="34" charset="0"/>
            </a:endParaRPr>
          </a:p>
          <a:p>
            <a:pPr defTabSz="931774">
              <a:defRPr/>
            </a:pPr>
            <a:r>
              <a:rPr lang="en-US" dirty="0">
                <a:ea typeface="Calibri" panose="020F0502020204030204" pitchFamily="34" charset="0"/>
                <a:cs typeface="Arial" pitchFamily="34" charset="0"/>
              </a:rPr>
              <a:t>The most important thing to keep in mind is that your members of Congress really want and need to hear from you. They truly value staying in touch with constituents, and as osteopathic medical students and leaders of our profession, you are the subject matter experts on healthcare related topics and the conversations that you have with your lawmakers will really help guide and craft policy.</a:t>
            </a:r>
          </a:p>
          <a:p>
            <a:pPr defTabSz="931774">
              <a:defRPr/>
            </a:pPr>
            <a:endParaRPr lang="en-US" dirty="0">
              <a:ea typeface="Calibri" panose="020F0502020204030204" pitchFamily="34" charset="0"/>
              <a:cs typeface="Arial" pitchFamily="34" charset="0"/>
            </a:endParaRPr>
          </a:p>
          <a:p>
            <a:pPr defTabSz="931774">
              <a:defRPr/>
            </a:pPr>
            <a:r>
              <a:rPr lang="en-US" dirty="0">
                <a:ea typeface="Calibri" panose="020F0502020204030204" pitchFamily="34" charset="0"/>
                <a:cs typeface="Arial" pitchFamily="34" charset="0"/>
              </a:rPr>
              <a:t>The AOA is shaping the future of osteopathic medicine through the Osteopathic Advocacy Network and if you want to take part in this movement, join today—like I said, there is power in numbers and this is truly a win-win situation... For you, for us, for our osteopathic community. Honor the profession.</a:t>
            </a:r>
          </a:p>
          <a:p>
            <a:pPr defTabSz="931774">
              <a:defRPr/>
            </a:pPr>
            <a:endParaRPr lang="en-US" dirty="0">
              <a:ea typeface="Calibri" panose="020F0502020204030204" pitchFamily="34" charset="0"/>
              <a:cs typeface="Arial" pitchFamily="34" charset="0"/>
            </a:endParaRPr>
          </a:p>
          <a:p>
            <a:pPr defTabSz="931774">
              <a:defRPr/>
            </a:pPr>
            <a:endParaRPr lang="en-US" dirty="0">
              <a:latin typeface="Calibri" panose="020F0502020204030204" pitchFamily="34" charset="0"/>
              <a:cs typeface="Calibri" panose="020F0502020204030204" pitchFamily="34" charset="0"/>
            </a:endParaRPr>
          </a:p>
          <a:p>
            <a:endParaRPr lang="en-US" dirty="0">
              <a:latin typeface="Calibri" panose="020F0502020204030204"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pPr/>
              <a:t>41</a:t>
            </a:fld>
            <a:endParaRPr lang="en-US" dirty="0"/>
          </a:p>
        </p:txBody>
      </p:sp>
    </p:spTree>
    <p:extLst>
      <p:ext uri="{BB962C8B-B14F-4D97-AF65-F5344CB8AC3E}">
        <p14:creationId xmlns:p14="http://schemas.microsoft.com/office/powerpoint/2010/main" val="255573876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In addition to our websites and social media, we have an easy new way for you to stay connected to the AOA and your colleagues in the osteopathic profession.</a:t>
            </a:r>
          </a:p>
          <a:p>
            <a:endParaRPr lang="en-US" dirty="0">
              <a:latin typeface="Arial" pitchFamily="34" charset="0"/>
              <a:cs typeface="Arial" pitchFamily="34" charset="0"/>
            </a:endParaRPr>
          </a:p>
          <a:p>
            <a:r>
              <a:rPr lang="en-US" dirty="0">
                <a:latin typeface="Arial" pitchFamily="34" charset="0"/>
                <a:cs typeface="Arial" pitchFamily="34" charset="0"/>
              </a:rPr>
              <a:t>If you haven’t already, I encourage you to take a moment to download the app - it’s available in the Apple and Google Play app stores.</a:t>
            </a:r>
          </a:p>
          <a:p>
            <a:endParaRPr lang="en-US" dirty="0">
              <a:latin typeface="Arial" pitchFamily="34" charset="0"/>
              <a:cs typeface="Arial" pitchFamily="34" charset="0"/>
            </a:endParaRPr>
          </a:p>
          <a:p>
            <a:r>
              <a:rPr lang="en-US" dirty="0">
                <a:latin typeface="Arial" pitchFamily="34" charset="0"/>
                <a:cs typeface="Arial" pitchFamily="34" charset="0"/>
              </a:rPr>
              <a:t>Once you download, you’ll receive all the latest updates from the AOA in one convenient location – no matter your specialty or career stage, you’ll find content, tools and resources personalized for you, including CME tracking tools, updates from The DO and Journal of Osteopathic Medicine and advocacy engagement opportunities. </a:t>
            </a:r>
          </a:p>
          <a:p>
            <a:endParaRPr lang="en-US" dirty="0">
              <a:latin typeface="Arial" pitchFamily="34" charset="0"/>
              <a:cs typeface="Arial" pitchFamily="34" charset="0"/>
            </a:endParaRPr>
          </a:p>
          <a:p>
            <a:r>
              <a:rPr lang="en-US" dirty="0">
                <a:latin typeface="Arial" pitchFamily="34" charset="0"/>
                <a:cs typeface="Arial" pitchFamily="34" charset="0"/>
              </a:rPr>
              <a:t>One of the most exciting features you’ll find in the app is a Discussions and Community area where you can connect with other DOs and osteopathic medical students and participate in discussions with other members of the profession.</a:t>
            </a:r>
          </a:p>
          <a:p>
            <a:endParaRPr lang="en-US" dirty="0">
              <a:latin typeface="Arial" pitchFamily="34" charset="0"/>
              <a:cs typeface="Arial" pitchFamily="34" charset="0"/>
            </a:endParaRPr>
          </a:p>
          <a:p>
            <a:r>
              <a:rPr lang="en-US" dirty="0">
                <a:latin typeface="Arial" pitchFamily="34" charset="0"/>
                <a:cs typeface="Arial" pitchFamily="34" charset="0"/>
              </a:rPr>
              <a:t>The AOA continues to add new features regularly, so stay tuned for new updates and capabilities coming soon!</a:t>
            </a: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pPr/>
              <a:t>42</a:t>
            </a:fld>
            <a:endParaRPr lang="en-US" dirty="0"/>
          </a:p>
        </p:txBody>
      </p:sp>
    </p:spTree>
    <p:extLst>
      <p:ext uri="{BB962C8B-B14F-4D97-AF65-F5344CB8AC3E}">
        <p14:creationId xmlns:p14="http://schemas.microsoft.com/office/powerpoint/2010/main" val="303478768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so much for your time today. If you would like to get more information on the AOA </a:t>
            </a:r>
            <a:r>
              <a:rPr lang="en-US"/>
              <a:t>and Membership or </a:t>
            </a:r>
            <a:r>
              <a:rPr lang="en-US" dirty="0"/>
              <a:t>have a staff member of the AOA reach out to you directly, I will have a sign-up sheet up here.</a:t>
            </a:r>
          </a:p>
          <a:p>
            <a:endParaRPr lang="en-US" dirty="0"/>
          </a:p>
          <a:p>
            <a:r>
              <a:rPr lang="en-US" dirty="0"/>
              <a:t>Thank you again, and I hope you consider joining me as a proud member of the AOA!</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43</a:t>
            </a:fld>
            <a:endParaRPr lang="en-US"/>
          </a:p>
        </p:txBody>
      </p:sp>
    </p:spTree>
    <p:extLst>
      <p:ext uri="{BB962C8B-B14F-4D97-AF65-F5344CB8AC3E}">
        <p14:creationId xmlns:p14="http://schemas.microsoft.com/office/powerpoint/2010/main" val="16236199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Arial" pitchFamily="34" charset="0"/>
                <a:ea typeface="Calibri" panose="020F0502020204030204" pitchFamily="34" charset="0"/>
                <a:cs typeface="Arial" pitchFamily="34" charset="0"/>
              </a:rPr>
              <a:t>Each year following the AOA’s Annual Business meeting in July, AOA leadership convene to develop pertinent goals for the year ahead based on our five-year strategic plan. We determine how we can best work together to advance the AOA and the osteopathic profession – where we can make the biggest impact and how we can best serve our community of Patients, DOs, and osteopathic medical students.</a:t>
            </a:r>
            <a:endParaRPr lang="en-US"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dirty="0">
              <a:effectLst/>
              <a:latin typeface="Arial" pitchFamily="34" charset="0"/>
              <a:ea typeface="Calibri" panose="020F0502020204030204"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effectLst/>
                <a:latin typeface="Arial" pitchFamily="34" charset="0"/>
                <a:ea typeface="Calibri" panose="020F0502020204030204" pitchFamily="34" charset="0"/>
                <a:cs typeface="Arial" pitchFamily="34" charset="0"/>
              </a:rPr>
              <a:t>Let</a:t>
            </a:r>
            <a:r>
              <a:rPr lang="en-US" sz="1200" b="0" baseline="0" dirty="0">
                <a:effectLst/>
                <a:latin typeface="Arial" pitchFamily="34" charset="0"/>
                <a:ea typeface="Calibri" panose="020F0502020204030204" pitchFamily="34" charset="0"/>
                <a:cs typeface="Arial" pitchFamily="34" charset="0"/>
              </a:rPr>
              <a:t> me</a:t>
            </a:r>
            <a:r>
              <a:rPr lang="en-US" sz="1200" b="0" dirty="0">
                <a:effectLst/>
                <a:latin typeface="Arial" pitchFamily="34" charset="0"/>
                <a:ea typeface="Calibri" panose="020F0502020204030204" pitchFamily="34" charset="0"/>
                <a:cs typeface="Arial" pitchFamily="34" charset="0"/>
              </a:rPr>
              <a:t> share with you the goals that were identified as top priorities for the AOA, and related activities.</a:t>
            </a:r>
          </a:p>
          <a:p>
            <a:pPr marL="0" marR="0">
              <a:spcBef>
                <a:spcPts val="0"/>
              </a:spcBef>
              <a:spcAft>
                <a:spcPts val="0"/>
              </a:spcAft>
            </a:pPr>
            <a:endParaRPr lang="en-US" sz="1200" b="1" u="sng" baseline="0" dirty="0">
              <a:solidFill>
                <a:srgbClr val="2A2A2A"/>
              </a:solidFill>
              <a:effectLst/>
              <a:latin typeface="Arial" panose="020B0604020202020204" pitchFamily="34" charset="0"/>
              <a:ea typeface="Calibri" panose="020F0502020204030204" pitchFamily="34" charset="0"/>
              <a:cs typeface="Arial" pitchFamily="34" charset="0"/>
            </a:endParaRPr>
          </a:p>
          <a:p>
            <a:pPr marL="0" marR="0">
              <a:spcBef>
                <a:spcPts val="0"/>
              </a:spcBef>
              <a:spcAft>
                <a:spcPts val="0"/>
              </a:spcAft>
            </a:pPr>
            <a:r>
              <a:rPr lang="en-US" sz="1200" b="1" u="sng" baseline="0" dirty="0">
                <a:solidFill>
                  <a:srgbClr val="2A2A2A"/>
                </a:solidFill>
                <a:effectLst/>
                <a:latin typeface="Arial" panose="020B0604020202020204" pitchFamily="34" charset="0"/>
                <a:ea typeface="Calibri" panose="020F0502020204030204" pitchFamily="34" charset="0"/>
                <a:cs typeface="Arial" pitchFamily="34" charset="0"/>
              </a:rPr>
              <a:t>The First Initiative under Dr. </a:t>
            </a:r>
            <a:r>
              <a:rPr lang="en-US" sz="1200" b="1" u="sng" baseline="0" dirty="0" err="1">
                <a:solidFill>
                  <a:srgbClr val="2A2A2A"/>
                </a:solidFill>
                <a:effectLst/>
                <a:latin typeface="Arial" panose="020B0604020202020204" pitchFamily="34" charset="0"/>
                <a:ea typeface="Calibri" panose="020F0502020204030204" pitchFamily="34" charset="0"/>
                <a:cs typeface="Arial" pitchFamily="34" charset="0"/>
              </a:rPr>
              <a:t>Monka’s</a:t>
            </a:r>
            <a:r>
              <a:rPr lang="en-US" sz="1200" b="1" u="sng" baseline="0" dirty="0">
                <a:solidFill>
                  <a:srgbClr val="2A2A2A"/>
                </a:solidFill>
                <a:effectLst/>
                <a:latin typeface="Arial" panose="020B0604020202020204" pitchFamily="34" charset="0"/>
                <a:ea typeface="Calibri" panose="020F0502020204030204" pitchFamily="34" charset="0"/>
                <a:cs typeface="Arial" pitchFamily="34" charset="0"/>
              </a:rPr>
              <a:t> presidency is to: </a:t>
            </a:r>
            <a:r>
              <a:rPr lang="en-US" sz="1200" b="1" baseline="0" dirty="0">
                <a:solidFill>
                  <a:srgbClr val="2A2A2A"/>
                </a:solidFill>
                <a:effectLst/>
                <a:latin typeface="Arial" panose="020B0604020202020204" pitchFamily="34" charset="0"/>
                <a:ea typeface="Calibri" panose="020F0502020204030204" pitchFamily="34" charset="0"/>
                <a:cs typeface="Arial" pitchFamily="34" charset="0"/>
              </a:rPr>
              <a:t>Enhance the Value of AOA Membership</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kern="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The Second Initiative is to:</a:t>
            </a:r>
            <a:r>
              <a:rPr lang="en-US" sz="1200" b="1" kern="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 </a:t>
            </a:r>
            <a:r>
              <a:rPr lang="en-US" sz="1200" b="1" u="none" kern="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Refine and promote the unique value of AOA board certification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u="sng" dirty="0">
                <a:latin typeface="Arial" pitchFamily="34" charset="0"/>
                <a:cs typeface="Arial" pitchFamily="34" charset="0"/>
              </a:rPr>
              <a:t>The Third Initiative is to</a:t>
            </a:r>
            <a:r>
              <a:rPr lang="en-US" dirty="0">
                <a:latin typeface="Arial" pitchFamily="34" charset="0"/>
                <a:cs typeface="Arial" pitchFamily="34" charset="0"/>
              </a:rPr>
              <a:t>: </a:t>
            </a:r>
            <a:r>
              <a:rPr lang="en-US" sz="1200" b="1" kern="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Create strategic budgeting process to align AOA’s resources</a:t>
            </a:r>
            <a:endParaRPr lang="en-US" b="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u="sng"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The Fourth</a:t>
            </a:r>
            <a:r>
              <a:rPr lang="en-US" sz="1200" b="1" u="sng" baseline="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 Initiative is </a:t>
            </a:r>
            <a:r>
              <a:rPr lang="en-US" sz="1200" b="1" u="sng"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to:</a:t>
            </a:r>
            <a:r>
              <a:rPr lang="en-US" sz="1200" b="1" u="none" baseline="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 </a:t>
            </a:r>
            <a:r>
              <a:rPr lang="en-US" sz="1200" b="1"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rPr>
              <a:t> Establish strong working relationships with key strategic partners.</a:t>
            </a:r>
            <a:endParaRPr lang="en-US" b="1" dirty="0">
              <a:latin typeface="Arial" pitchFamily="34" charset="0"/>
              <a:cs typeface="Arial"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u="none" kern="0" dirty="0">
              <a:solidFill>
                <a:schemeClr val="tx1">
                  <a:lumMod val="75000"/>
                  <a:lumOff val="25000"/>
                </a:schemeClr>
              </a:solidFill>
              <a:effectLst/>
              <a:latin typeface="Arial" panose="020B0604020202020204" pitchFamily="34" charset="0"/>
              <a:ea typeface="Times New Roman" panose="02020603050405020304" pitchFamily="18" charset="0"/>
              <a:cs typeface="Arial" pitchFamily="34" charset="0"/>
            </a:endParaRP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5</a:t>
            </a:fld>
            <a:endParaRPr lang="en-US"/>
          </a:p>
        </p:txBody>
      </p:sp>
    </p:spTree>
    <p:extLst>
      <p:ext uri="{BB962C8B-B14F-4D97-AF65-F5344CB8AC3E}">
        <p14:creationId xmlns:p14="http://schemas.microsoft.com/office/powerpoint/2010/main" val="1087770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 excited to share some recent stats with you that demonstrate the </a:t>
            </a:r>
            <a:r>
              <a:rPr lang="en-US" b="1" dirty="0"/>
              <a:t>growth of our profession </a:t>
            </a:r>
            <a:r>
              <a:rPr lang="en-US" dirty="0"/>
              <a:t>– which leads to greater opportunities, awareness and influence for DOs in the healthcare community and beyond. </a:t>
            </a:r>
          </a:p>
          <a:p>
            <a:endParaRPr lang="en-US" dirty="0"/>
          </a:p>
          <a:p>
            <a:r>
              <a:rPr lang="en-US" dirty="0"/>
              <a:t>According to the AOA’s latest </a:t>
            </a:r>
            <a:r>
              <a:rPr lang="en-US" u="sng" dirty="0"/>
              <a:t>Osteopathic Medical Profession (OMP) Report</a:t>
            </a:r>
            <a:r>
              <a:rPr lang="en-US" dirty="0"/>
              <a:t>, released in July 2023, we now have more than 186,000 DOs and osteopathic medical students in the U.S. – that number has quadrupled during the past three decades.  </a:t>
            </a:r>
          </a:p>
          <a:p>
            <a:endParaRPr lang="en-US" dirty="0"/>
          </a:p>
          <a:p>
            <a:r>
              <a:rPr lang="en-US" dirty="0"/>
              <a:t>The osteopathic profession plays a critical role in addressing health disparities and will contribute greatly toward addressing the predicted physician shortage expected to reach between 37,000 and 124,000 physicians in the next decade, according to data from the Association of American Medical Colleges (AAMC).</a:t>
            </a:r>
          </a:p>
          <a:p>
            <a:r>
              <a:rPr lang="en-US" dirty="0"/>
              <a:t> </a:t>
            </a:r>
          </a:p>
          <a:p>
            <a:r>
              <a:rPr lang="en-US" u="sng" dirty="0"/>
              <a:t>More prospective physicians than ever before are choosing osteopathic medicine,</a:t>
            </a:r>
            <a:r>
              <a:rPr lang="en-US" dirty="0"/>
              <a:t> with more than 38,000 DO students enrolled at osteopathic medical schools this academic year. More than 25% of current medical students in the U.S. attend an osteopathic medical school – and this number continues to grow. </a:t>
            </a:r>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E32FC74E-0575-472D-8C57-CB7CD49C8D34}" type="slidenum">
              <a:rPr lang="en-US" smtClean="0"/>
              <a:t>6</a:t>
            </a:fld>
            <a:endParaRPr lang="en-US"/>
          </a:p>
        </p:txBody>
      </p:sp>
    </p:spTree>
    <p:extLst>
      <p:ext uri="{BB962C8B-B14F-4D97-AF65-F5344CB8AC3E}">
        <p14:creationId xmlns:p14="http://schemas.microsoft.com/office/powerpoint/2010/main" val="1012151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Arial" pitchFamily="34" charset="0"/>
                <a:cs typeface="Arial" pitchFamily="34" charset="0"/>
              </a:rPr>
              <a:t>Not only is our profession growing, but we’re </a:t>
            </a:r>
            <a:r>
              <a:rPr lang="en-US" u="sng" dirty="0">
                <a:latin typeface="Arial" pitchFamily="34" charset="0"/>
                <a:cs typeface="Arial" pitchFamily="34" charset="0"/>
              </a:rPr>
              <a:t>expanding further into all areas of medicine with each passing year. </a:t>
            </a:r>
          </a:p>
          <a:p>
            <a:endParaRPr lang="en-US" dirty="0">
              <a:latin typeface="Arial" pitchFamily="34" charset="0"/>
              <a:cs typeface="Arial" pitchFamily="34" charset="0"/>
            </a:endParaRPr>
          </a:p>
          <a:p>
            <a:r>
              <a:rPr lang="en-US" dirty="0">
                <a:latin typeface="Arial" pitchFamily="34" charset="0"/>
                <a:cs typeface="Arial" pitchFamily="34" charset="0"/>
              </a:rPr>
              <a:t>We continue to </a:t>
            </a:r>
            <a:r>
              <a:rPr lang="en-US" u="sng" dirty="0">
                <a:latin typeface="Arial" pitchFamily="34" charset="0"/>
                <a:cs typeface="Arial" pitchFamily="34" charset="0"/>
              </a:rPr>
              <a:t>maintain our strong base in primary care</a:t>
            </a:r>
            <a:r>
              <a:rPr lang="en-US" dirty="0">
                <a:latin typeface="Arial" pitchFamily="34" charset="0"/>
                <a:cs typeface="Arial" pitchFamily="34" charset="0"/>
              </a:rPr>
              <a:t>, but </a:t>
            </a:r>
            <a:r>
              <a:rPr lang="en-US" u="sng" dirty="0">
                <a:latin typeface="Arial" pitchFamily="34" charset="0"/>
                <a:cs typeface="Arial" pitchFamily="34" charset="0"/>
              </a:rPr>
              <a:t>more DOs </a:t>
            </a:r>
            <a:r>
              <a:rPr lang="en-US" dirty="0">
                <a:latin typeface="Arial" pitchFamily="34" charset="0"/>
                <a:cs typeface="Arial" pitchFamily="34" charset="0"/>
              </a:rPr>
              <a:t>than ever before are choosing to practice </a:t>
            </a:r>
            <a:r>
              <a:rPr lang="en-US" u="sng" dirty="0">
                <a:latin typeface="Arial" pitchFamily="34" charset="0"/>
                <a:cs typeface="Arial" pitchFamily="34" charset="0"/>
              </a:rPr>
              <a:t>in non-primary care specialties</a:t>
            </a:r>
            <a:r>
              <a:rPr lang="en-US" dirty="0">
                <a:latin typeface="Arial" pitchFamily="34" charset="0"/>
                <a:cs typeface="Arial" pitchFamily="34" charset="0"/>
              </a:rPr>
              <a:t>. This enables us to expand our osteopathic principles and practices across all areas of medicine.</a:t>
            </a:r>
          </a:p>
          <a:p>
            <a:endParaRPr lang="en-US" dirty="0">
              <a:latin typeface="Arial" pitchFamily="34" charset="0"/>
              <a:cs typeface="Arial" pitchFamily="34" charset="0"/>
            </a:endParaRPr>
          </a:p>
          <a:p>
            <a:r>
              <a:rPr lang="en-US" dirty="0">
                <a:latin typeface="Arial" pitchFamily="34" charset="0"/>
                <a:cs typeface="Arial" pitchFamily="34" charset="0"/>
              </a:rPr>
              <a:t>Data reported through the </a:t>
            </a:r>
            <a:r>
              <a:rPr lang="en-US" u="sng" dirty="0">
                <a:latin typeface="Arial" pitchFamily="34" charset="0"/>
                <a:cs typeface="Arial" pitchFamily="34" charset="0"/>
              </a:rPr>
              <a:t>2023 NRMP Match</a:t>
            </a:r>
            <a:r>
              <a:rPr lang="en-US" dirty="0">
                <a:latin typeface="Arial" pitchFamily="34" charset="0"/>
                <a:cs typeface="Arial" pitchFamily="34" charset="0"/>
              </a:rPr>
              <a:t> showed </a:t>
            </a:r>
            <a:r>
              <a:rPr lang="en-US" u="sng" dirty="0">
                <a:latin typeface="Arial" pitchFamily="34" charset="0"/>
                <a:cs typeface="Arial" pitchFamily="34" charset="0"/>
              </a:rPr>
              <a:t>DO placements across a wide range of specialties</a:t>
            </a:r>
            <a:r>
              <a:rPr lang="en-US" dirty="0">
                <a:latin typeface="Arial" pitchFamily="34" charset="0"/>
                <a:cs typeface="Arial" pitchFamily="34" charset="0"/>
              </a:rPr>
              <a:t> where DOs haven’t had a significant presence before, including </a:t>
            </a:r>
            <a:r>
              <a:rPr lang="en-US" u="sng" dirty="0">
                <a:latin typeface="Arial" pitchFamily="34" charset="0"/>
                <a:cs typeface="Arial" pitchFamily="34" charset="0"/>
              </a:rPr>
              <a:t>neurosurgery, orthopedic surgery and neurology</a:t>
            </a:r>
            <a:r>
              <a:rPr lang="en-US" dirty="0">
                <a:latin typeface="Arial" pitchFamily="34" charset="0"/>
                <a:cs typeface="Arial" pitchFamily="34" charset="0"/>
              </a:rPr>
              <a:t>.</a:t>
            </a:r>
          </a:p>
          <a:p>
            <a:endParaRPr lang="en-US" dirty="0"/>
          </a:p>
        </p:txBody>
      </p:sp>
      <p:sp>
        <p:nvSpPr>
          <p:cNvPr id="4" name="Slide Number Placeholder 3"/>
          <p:cNvSpPr>
            <a:spLocks noGrp="1"/>
          </p:cNvSpPr>
          <p:nvPr>
            <p:ph type="sldNum" sz="quarter" idx="5"/>
          </p:nvPr>
        </p:nvSpPr>
        <p:spPr/>
        <p:txBody>
          <a:bodyPr/>
          <a:lstStyle/>
          <a:p>
            <a:fld id="{E32FC74E-0575-472D-8C57-CB7CD49C8D34}" type="slidenum">
              <a:rPr lang="en-US" smtClean="0"/>
              <a:t>7</a:t>
            </a:fld>
            <a:endParaRPr lang="en-US"/>
          </a:p>
        </p:txBody>
      </p:sp>
    </p:spTree>
    <p:extLst>
      <p:ext uri="{BB962C8B-B14F-4D97-AF65-F5344CB8AC3E}">
        <p14:creationId xmlns:p14="http://schemas.microsoft.com/office/powerpoint/2010/main" val="306348492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latin typeface="Arial" pitchFamily="34" charset="0"/>
                <a:cs typeface="Arial" pitchFamily="34" charset="0"/>
              </a:rPr>
              <a:t>[This slide is updated following the SOAP to share “final placement” numbers for the Match, but the 2024 “Match” rate is included.]</a:t>
            </a:r>
          </a:p>
          <a:p>
            <a:endParaRPr lang="en-US" dirty="0">
              <a:latin typeface="Arial" pitchFamily="34" charset="0"/>
              <a:cs typeface="Arial" pitchFamily="34" charset="0"/>
            </a:endParaRPr>
          </a:p>
          <a:p>
            <a:r>
              <a:rPr lang="en-US" sz="1800" dirty="0">
                <a:effectLst/>
                <a:latin typeface="Aptos" panose="020B0004020202020204" pitchFamily="34" charset="0"/>
                <a:cs typeface="Arial" pitchFamily="34" charset="0"/>
              </a:rPr>
              <a:t>I’m pleased to report </a:t>
            </a:r>
            <a:r>
              <a:rPr lang="en-US" b="0" i="0" dirty="0">
                <a:solidFill>
                  <a:srgbClr val="2A2A2A"/>
                </a:solidFill>
                <a:effectLst/>
                <a:latin typeface="Proxima Nova"/>
              </a:rPr>
              <a:t>that a record high number of 7,705 osteopathic medical students and past DO graduates matched into year 1 (PGY-1) residency positions through the National Resident Matching Program (NRMP). This number reflects a 92.3% match rate for the 8,033 DO seniors who participated, a 0.7% increase from last year.</a:t>
            </a:r>
            <a:endParaRPr lang="en-US" dirty="0">
              <a:latin typeface="Arial" pitchFamily="34" charset="0"/>
              <a:cs typeface="Arial" pitchFamily="34" charset="0"/>
            </a:endParaRPr>
          </a:p>
          <a:p>
            <a:endParaRPr lang="en-US" dirty="0">
              <a:latin typeface="Arial" pitchFamily="34" charset="0"/>
              <a:cs typeface="Arial" pitchFamily="34" charset="0"/>
            </a:endParaRPr>
          </a:p>
          <a:p>
            <a:r>
              <a:rPr lang="en-US" dirty="0">
                <a:latin typeface="Arial" pitchFamily="34" charset="0"/>
                <a:cs typeface="Arial" pitchFamily="34" charset="0"/>
              </a:rPr>
              <a:t>As we look at growth in the profession, one of the AOA’s biggest priorities is ensuring a bright future for those who make the decision to become a DO.</a:t>
            </a:r>
            <a:br>
              <a:rPr lang="en-US" dirty="0">
                <a:latin typeface="Arial" pitchFamily="34" charset="0"/>
                <a:cs typeface="Arial" pitchFamily="34" charset="0"/>
              </a:rPr>
            </a:br>
            <a:endParaRPr lang="en-US" dirty="0">
              <a:latin typeface="Arial" pitchFamily="34" charset="0"/>
              <a:cs typeface="Arial" pitchFamily="34" charset="0"/>
            </a:endParaRPr>
          </a:p>
          <a:p>
            <a:r>
              <a:rPr lang="en-US" dirty="0">
                <a:latin typeface="Arial" pitchFamily="34" charset="0"/>
                <a:cs typeface="Arial" pitchFamily="34" charset="0"/>
              </a:rPr>
              <a:t>Approximately 26% of all medical students in the U.S. today have chosen to practice osteopathic medicine. When the five-year transition to a single accreditation system for graduate medical education was completed, the AOA announced its commitment to ensuring training opportunities for our osteopathic graduates, and I’m happy to report today that they remain steadfastly focused on that mission. </a:t>
            </a:r>
          </a:p>
          <a:p>
            <a:endParaRPr lang="en-US" dirty="0">
              <a:latin typeface="Arial" pitchFamily="34" charset="0"/>
              <a:cs typeface="Arial" pitchFamily="34" charset="0"/>
            </a:endParaRPr>
          </a:p>
          <a:p>
            <a:r>
              <a:rPr lang="en-US" dirty="0">
                <a:latin typeface="Arial" pitchFamily="34" charset="0"/>
                <a:cs typeface="Arial" pitchFamily="34" charset="0"/>
              </a:rPr>
              <a:t>In 2020, the first combined NRMP Match since the transition to a single accreditation system began, resulted in a record high number of residency placements for osteopathic applicants. The next two years continued to top previous numbers. And this year, they were topped again, with an all-time high total of 7,132 DO students and graduates matching into residency programs in 37 specialties. </a:t>
            </a:r>
          </a:p>
          <a:p>
            <a:endParaRPr lang="en-US" dirty="0">
              <a:latin typeface="Arial" pitchFamily="34" charset="0"/>
              <a:cs typeface="Arial" pitchFamily="34" charset="0"/>
            </a:endParaRPr>
          </a:p>
          <a:p>
            <a:r>
              <a:rPr lang="en-US" dirty="0">
                <a:latin typeface="Arial" pitchFamily="34" charset="0"/>
                <a:cs typeface="Arial" pitchFamily="34" charset="0"/>
              </a:rPr>
              <a:t>These numbers demonstrate not only that osteopathic graduates are being welcomed into training programs, but their distinctive perspective and skills are being sought across a wide spectrum of specialties, paving the way for further expansion of osteopathic principles and practice throughout the House of Medicine.</a:t>
            </a:r>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pPr/>
              <a:t>8</a:t>
            </a:fld>
            <a:endParaRPr lang="en-US" dirty="0"/>
          </a:p>
        </p:txBody>
      </p:sp>
    </p:spTree>
    <p:extLst>
      <p:ext uri="{BB962C8B-B14F-4D97-AF65-F5344CB8AC3E}">
        <p14:creationId xmlns:p14="http://schemas.microsoft.com/office/powerpoint/2010/main" val="37109727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tabLst>
                <a:tab pos="465887" algn="l"/>
              </a:tabLst>
            </a:pPr>
            <a:r>
              <a:rPr lang="en-US" dirty="0">
                <a:ea typeface="Times New Roman" panose="02020603050405020304" pitchFamily="18" charset="0"/>
                <a:cs typeface="Arial" pitchFamily="34" charset="0"/>
              </a:rPr>
              <a:t>Furthermore, the AOA has been working with key stakeholder organizations to address discrimination against DO students and trainees. While there are various initiatives for equity in rotations and residencies at different levels of the organization, I’m proud to report on the gains that have been made.  The AOA is in the process of bringing key stakeholders together from both sides of the aisle to establish an equitable plan for all trainees.</a:t>
            </a:r>
          </a:p>
          <a:p>
            <a:pPr>
              <a:tabLst>
                <a:tab pos="465887" algn="l"/>
              </a:tabLst>
            </a:pPr>
            <a:endParaRPr lang="en-US" dirty="0">
              <a:ea typeface="Times New Roman" panose="02020603050405020304" pitchFamily="18" charset="0"/>
              <a:cs typeface="Arial" pitchFamily="34" charset="0"/>
            </a:endParaRPr>
          </a:p>
          <a:p>
            <a:pPr>
              <a:tabLst>
                <a:tab pos="465887" algn="l"/>
              </a:tabLst>
            </a:pPr>
            <a:r>
              <a:rPr lang="en-US" dirty="0">
                <a:ea typeface="Times New Roman" panose="02020603050405020304" pitchFamily="18" charset="0"/>
                <a:cs typeface="Arial" pitchFamily="34" charset="0"/>
              </a:rPr>
              <a:t>The AOA’s goals are to provide: </a:t>
            </a:r>
          </a:p>
          <a:p>
            <a:pPr marL="349415" indent="-349415" defTabSz="931774">
              <a:buFont typeface="Arial" panose="020B0604020202020204" pitchFamily="34" charset="0"/>
              <a:buChar char="•"/>
              <a:defRPr/>
            </a:pPr>
            <a:r>
              <a:rPr lang="en-US" dirty="0">
                <a:solidFill>
                  <a:schemeClr val="tx1">
                    <a:lumMod val="75000"/>
                    <a:lumOff val="25000"/>
                  </a:schemeClr>
                </a:solidFill>
                <a:cs typeface="Arial" panose="020B0604020202020204" pitchFamily="34" charset="0"/>
              </a:rPr>
              <a:t>Universal acceptance of COMLEX-USA exam</a:t>
            </a:r>
          </a:p>
          <a:p>
            <a:pPr marL="349415" indent="-349415">
              <a:buFont typeface="Arial" panose="020B0604020202020204" pitchFamily="34" charset="0"/>
              <a:buChar char="•"/>
              <a:defRPr/>
            </a:pPr>
            <a:r>
              <a:rPr lang="en-US" dirty="0">
                <a:solidFill>
                  <a:schemeClr val="tx1">
                    <a:lumMod val="75000"/>
                    <a:lumOff val="25000"/>
                  </a:schemeClr>
                </a:solidFill>
                <a:cs typeface="Arial" panose="020B0604020202020204" pitchFamily="34" charset="0"/>
              </a:rPr>
              <a:t>Equitable treatment of DO applicants to training programs</a:t>
            </a:r>
          </a:p>
          <a:p>
            <a:pPr marL="815302" lvl="1" indent="-349415">
              <a:buFont typeface="Arial" panose="020B0604020202020204" pitchFamily="34" charset="0"/>
              <a:buChar char="•"/>
              <a:defRPr/>
            </a:pPr>
            <a:r>
              <a:rPr lang="en-US" dirty="0">
                <a:solidFill>
                  <a:schemeClr val="tx1">
                    <a:lumMod val="75000"/>
                    <a:lumOff val="25000"/>
                  </a:schemeClr>
                </a:solidFill>
                <a:cs typeface="Arial" panose="020B0604020202020204" pitchFamily="34" charset="0"/>
              </a:rPr>
              <a:t>A new resolution on decreasing osteopathic bias in residency and fellowship applications, introduced by Emma York, DO, will be submitted to the AMA Interim meeting in November, pending agreement by the Resident and Fellow section. </a:t>
            </a:r>
          </a:p>
          <a:p>
            <a:pPr marL="815302" lvl="1" indent="-349415">
              <a:buFont typeface="Arial" panose="020B0604020202020204" pitchFamily="34" charset="0"/>
              <a:buChar char="•"/>
              <a:defRPr/>
            </a:pPr>
            <a:r>
              <a:rPr lang="en-US" sz="1800" kern="0" dirty="0">
                <a:latin typeface="Calibri" panose="020F0502020204030204" pitchFamily="34" charset="0"/>
                <a:ea typeface="Times New Roman" panose="02020603050405020304" pitchFamily="18" charset="0"/>
              </a:rPr>
              <a:t>Its goal is to ensure equal consideration of Osteopathic medical students and residents for residency and fellowship positions, in part by eliminating the use of discriminatory ERAS filters that unfairly exclude applicants who took the COMLEX  exam series by program directors. </a:t>
            </a:r>
            <a:endParaRPr lang="en-US" dirty="0">
              <a:solidFill>
                <a:schemeClr val="tx1">
                  <a:lumMod val="75000"/>
                  <a:lumOff val="25000"/>
                </a:schemeClr>
              </a:solidFill>
              <a:cs typeface="Arial" panose="020B0604020202020204" pitchFamily="34" charset="0"/>
            </a:endParaRPr>
          </a:p>
          <a:p>
            <a:pPr marL="349415" indent="-349415" defTabSz="931774">
              <a:buFont typeface="Arial" panose="020B0604020202020204" pitchFamily="34" charset="0"/>
              <a:buChar char="•"/>
              <a:defRPr/>
            </a:pPr>
            <a:r>
              <a:rPr lang="en-US" dirty="0">
                <a:solidFill>
                  <a:schemeClr val="tx1">
                    <a:lumMod val="75000"/>
                    <a:lumOff val="25000"/>
                  </a:schemeClr>
                </a:solidFill>
                <a:cs typeface="Arial" panose="020B0604020202020204" pitchFamily="34" charset="0"/>
              </a:rPr>
              <a:t>Reduction of medical training biases </a:t>
            </a:r>
          </a:p>
          <a:p>
            <a:pPr marL="815302" lvl="1" indent="-349415" defTabSz="931774">
              <a:buFont typeface="Arial" panose="020B0604020202020204" pitchFamily="34" charset="0"/>
              <a:buChar char="•"/>
              <a:defRPr/>
            </a:pPr>
            <a:r>
              <a:rPr lang="en-US" dirty="0">
                <a:solidFill>
                  <a:schemeClr val="tx1">
                    <a:lumMod val="75000"/>
                    <a:lumOff val="25000"/>
                  </a:schemeClr>
                </a:solidFill>
                <a:cs typeface="Arial" panose="020B0604020202020204" pitchFamily="34" charset="0"/>
              </a:rPr>
              <a:t>New draft standards for GME – you will learn more about this from Genie James, VP of Accreditation</a:t>
            </a:r>
          </a:p>
          <a:p>
            <a:pPr marL="349415" indent="-349415" defTabSz="931774">
              <a:buFont typeface="Arial" panose="020B0604020202020204" pitchFamily="34" charset="0"/>
              <a:buChar char="•"/>
              <a:defRPr/>
            </a:pPr>
            <a:r>
              <a:rPr lang="en-US" dirty="0">
                <a:solidFill>
                  <a:schemeClr val="tx1">
                    <a:lumMod val="75000"/>
                    <a:lumOff val="25000"/>
                  </a:schemeClr>
                </a:solidFill>
                <a:cs typeface="Arial" panose="020B0604020202020204" pitchFamily="34" charset="0"/>
              </a:rPr>
              <a:t>Advocacy for DOs and their credentials</a:t>
            </a:r>
          </a:p>
          <a:p>
            <a:endParaRPr lang="en-US" dirty="0"/>
          </a:p>
        </p:txBody>
      </p:sp>
      <p:sp>
        <p:nvSpPr>
          <p:cNvPr id="4" name="Slide Number Placeholder 3"/>
          <p:cNvSpPr>
            <a:spLocks noGrp="1"/>
          </p:cNvSpPr>
          <p:nvPr>
            <p:ph type="sldNum" sz="quarter" idx="5"/>
          </p:nvPr>
        </p:nvSpPr>
        <p:spPr/>
        <p:txBody>
          <a:bodyPr/>
          <a:lstStyle/>
          <a:p>
            <a:fld id="{54929D95-89F3-DE46-A667-69A9F6151670}" type="slidenum">
              <a:rPr lang="en-US" smtClean="0"/>
              <a:pPr/>
              <a:t>9</a:t>
            </a:fld>
            <a:endParaRPr lang="en-US" dirty="0"/>
          </a:p>
        </p:txBody>
      </p:sp>
    </p:spTree>
    <p:extLst>
      <p:ext uri="{BB962C8B-B14F-4D97-AF65-F5344CB8AC3E}">
        <p14:creationId xmlns:p14="http://schemas.microsoft.com/office/powerpoint/2010/main" val="37575724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2.xml"/><Relationship Id="rId4" Type="http://schemas.openxmlformats.org/officeDocument/2006/relationships/image" Target="../media/image7.jpe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3.xml"/><Relationship Id="rId4" Type="http://schemas.openxmlformats.org/officeDocument/2006/relationships/image" Target="../media/image7.jpe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7.jpe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jpg"/><Relationship Id="rId1" Type="http://schemas.openxmlformats.org/officeDocument/2006/relationships/slideMaster" Target="../slideMasters/slideMaster4.xml"/><Relationship Id="rId4" Type="http://schemas.openxmlformats.org/officeDocument/2006/relationships/image" Target="../media/image7.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1.jpeg"/><Relationship Id="rId1" Type="http://schemas.openxmlformats.org/officeDocument/2006/relationships/slideMaster" Target="../slideMasters/slideMaster5.xml"/><Relationship Id="rId4" Type="http://schemas.openxmlformats.org/officeDocument/2006/relationships/image" Target="../media/image14.jpe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0"/>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2562725"/>
            <a:ext cx="5942626"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951020"/>
            <a:ext cx="5942626" cy="1140201"/>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2562725"/>
            <a:ext cx="172996" cy="1658306"/>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17578288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2"/>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2562725"/>
            <a:ext cx="10631245"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650930"/>
            <a:ext cx="5942626" cy="1140201"/>
          </a:xfrm>
          <a:prstGeom prst="rect">
            <a:avLst/>
          </a:prstGeom>
        </p:spPr>
        <p:txBody>
          <a:bodyPr>
            <a:noAutofit/>
          </a:bodyPr>
          <a:lstStyle>
            <a:lvl1pPr marL="0" indent="0" algn="l">
              <a:lnSpc>
                <a:spcPct val="150000"/>
              </a:lnSpc>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42204654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40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12043463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2420727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325635496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263654"/>
            <a:ext cx="6657046" cy="4637416"/>
          </a:xfrm>
          <a:prstGeom prst="rect">
            <a:avLst/>
          </a:prstGeom>
        </p:spPr>
        <p:txBody>
          <a:bodyPr vert="horz" lIns="91440" tIns="45720" rIns="91440" bIns="45720" rtlCol="0">
            <a:normAutofit/>
          </a:bodyPr>
          <a:lstStyle>
            <a:lvl1pPr>
              <a:defRPr/>
            </a:lvl1pPr>
            <a:lvl2pPr>
              <a:defRPr/>
            </a:lvl2pPr>
          </a:lstStyle>
          <a:p>
            <a:pPr lvl="0"/>
            <a:r>
              <a:rPr lang="en-US" dirty="0"/>
              <a:t>Main bullets for this particular layout are 24 point font size in sentence case</a:t>
            </a:r>
          </a:p>
          <a:p>
            <a:pPr lvl="1"/>
            <a:r>
              <a:rPr lang="en-US" dirty="0"/>
              <a:t>Sub-bullets are 22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263600"/>
            <a:ext cx="4116680" cy="4637416"/>
          </a:xfrm>
          <a:prstGeom prst="rect">
            <a:avLst/>
          </a:prstGeom>
        </p:spPr>
        <p:txBody>
          <a:bodyPr/>
          <a:lstStyle/>
          <a:p>
            <a:endParaRPr lang="en-US" dirty="0"/>
          </a:p>
        </p:txBody>
      </p:sp>
      <p:sp>
        <p:nvSpPr>
          <p:cNvPr id="3" name="Title Placeholder 15">
            <a:extLst>
              <a:ext uri="{FF2B5EF4-FFF2-40B4-BE49-F238E27FC236}">
                <a16:creationId xmlns:a16="http://schemas.microsoft.com/office/drawing/2014/main" id="{71A74CD2-0FDD-89AF-D699-AC8D7C368C3F}"/>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4" name="Footer Placeholder 7">
            <a:extLst>
              <a:ext uri="{FF2B5EF4-FFF2-40B4-BE49-F238E27FC236}">
                <a16:creationId xmlns:a16="http://schemas.microsoft.com/office/drawing/2014/main" id="{10BE97BF-893F-86D1-F307-FDBC053BDD2F}"/>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657170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969648"/>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262034"/>
            <a:ext cx="4195434" cy="4626317"/>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262034"/>
            <a:ext cx="6657046" cy="4626318"/>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5" name="Title Placeholder 15">
            <a:extLst>
              <a:ext uri="{FF2B5EF4-FFF2-40B4-BE49-F238E27FC236}">
                <a16:creationId xmlns:a16="http://schemas.microsoft.com/office/drawing/2014/main" id="{ADA75A87-0EF2-3BA8-0BE4-7522F06D7A87}"/>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40841408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232838"/>
            <a:ext cx="11073106" cy="3685362"/>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1263654"/>
            <a:ext cx="11073106"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
        <p:nvSpPr>
          <p:cNvPr id="9" name="Title Placeholder 15">
            <a:extLst>
              <a:ext uri="{FF2B5EF4-FFF2-40B4-BE49-F238E27FC236}">
                <a16:creationId xmlns:a16="http://schemas.microsoft.com/office/drawing/2014/main" id="{83C9BB58-B2DB-79EB-583E-5F37E2792023}"/>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1376137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1259185"/>
            <a:ext cx="4424362" cy="4637416"/>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5103627" y="1259185"/>
            <a:ext cx="6460015" cy="4637416"/>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
        <p:nvSpPr>
          <p:cNvPr id="7" name="Title Placeholder 15">
            <a:extLst>
              <a:ext uri="{FF2B5EF4-FFF2-40B4-BE49-F238E27FC236}">
                <a16:creationId xmlns:a16="http://schemas.microsoft.com/office/drawing/2014/main" id="{7E664EF0-F580-E978-900B-BD7CAAC8DAF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159607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41007413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0"/>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2562725"/>
            <a:ext cx="5942626"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951020"/>
            <a:ext cx="5942626" cy="1140201"/>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2562725"/>
            <a:ext cx="172996" cy="1658306"/>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9536945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25647250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19081634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4874523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36286"/>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986668"/>
            <a:ext cx="11051263"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4" name="Title Placeholder 15">
            <a:extLst>
              <a:ext uri="{FF2B5EF4-FFF2-40B4-BE49-F238E27FC236}">
                <a16:creationId xmlns:a16="http://schemas.microsoft.com/office/drawing/2014/main" id="{2FDB6758-3734-4FDB-427A-6E8F72A6A066}"/>
              </a:ext>
            </a:extLst>
          </p:cNvPr>
          <p:cNvSpPr>
            <a:spLocks noGrp="1"/>
          </p:cNvSpPr>
          <p:nvPr>
            <p:ph type="title"/>
          </p:nvPr>
        </p:nvSpPr>
        <p:spPr>
          <a:xfrm>
            <a:off x="512381" y="1184452"/>
            <a:ext cx="11051264"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DAAEC3BD-5375-0550-2A47-7FA133C9E3FC}"/>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3" name="Footer Placeholder 7">
            <a:extLst>
              <a:ext uri="{FF2B5EF4-FFF2-40B4-BE49-F238E27FC236}">
                <a16:creationId xmlns:a16="http://schemas.microsoft.com/office/drawing/2014/main" id="{643E9A43-023B-4140-EA05-96624A445FA5}"/>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7466476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986614"/>
            <a:ext cx="4116680" cy="4025249"/>
          </a:xfrm>
          <a:prstGeom prst="rect">
            <a:avLst/>
          </a:prstGeom>
        </p:spPr>
        <p:txBody>
          <a:bodyPr/>
          <a:lstStyle/>
          <a:p>
            <a:endParaRPr lang="en-US"/>
          </a:p>
        </p:txBody>
      </p:sp>
      <p:sp>
        <p:nvSpPr>
          <p:cNvPr id="7" name="Title Placeholder 15">
            <a:extLst>
              <a:ext uri="{FF2B5EF4-FFF2-40B4-BE49-F238E27FC236}">
                <a16:creationId xmlns:a16="http://schemas.microsoft.com/office/drawing/2014/main" id="{5C043E61-0064-DBE4-BB44-AF1A0E6E6ACC}"/>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CE08B028-C68B-313C-F65C-AB424CC04A5B}"/>
              </a:ext>
            </a:extLst>
          </p:cNvPr>
          <p:cNvSpPr>
            <a:spLocks noGrp="1"/>
          </p:cNvSpPr>
          <p:nvPr>
            <p:ph type="sldNum" sz="quarter" idx="11"/>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6" name="Footer Placeholder 7">
            <a:extLst>
              <a:ext uri="{FF2B5EF4-FFF2-40B4-BE49-F238E27FC236}">
                <a16:creationId xmlns:a16="http://schemas.microsoft.com/office/drawing/2014/main" id="{D1CCCFAB-81BA-168E-CFE0-144DCC6A34C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7685418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1028700"/>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5">
            <a:extLst>
              <a:ext uri="{FF2B5EF4-FFF2-40B4-BE49-F238E27FC236}">
                <a16:creationId xmlns:a16="http://schemas.microsoft.com/office/drawing/2014/main" id="{EF5FD4D9-0D6E-733C-F71B-C0404F84F5BE}"/>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986669"/>
            <a:ext cx="4195434" cy="4025248"/>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13" name="Slide Number Placeholder 9">
            <a:extLst>
              <a:ext uri="{FF2B5EF4-FFF2-40B4-BE49-F238E27FC236}">
                <a16:creationId xmlns:a16="http://schemas.microsoft.com/office/drawing/2014/main" id="{0347293E-6B71-2FEC-591D-EB2B36EA9781}"/>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4" name="Footer Placeholder 7">
            <a:extLst>
              <a:ext uri="{FF2B5EF4-FFF2-40B4-BE49-F238E27FC236}">
                <a16:creationId xmlns:a16="http://schemas.microsoft.com/office/drawing/2014/main" id="{844930C0-8DFE-EEC9-3413-4D8A63BDC881}"/>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71189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8EE9-E96C-0E83-D106-FB055E1AD83A}"/>
              </a:ext>
            </a:extLst>
          </p:cNvPr>
          <p:cNvSpPr>
            <a:spLocks noGrp="1"/>
          </p:cNvSpPr>
          <p:nvPr>
            <p:ph type="title"/>
          </p:nvPr>
        </p:nvSpPr>
        <p:spPr>
          <a:xfrm>
            <a:off x="512381" y="1184452"/>
            <a:ext cx="11184316" cy="65405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576943-1F25-D736-065D-B8419A46661A}"/>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784142"/>
            <a:ext cx="11206160" cy="3134057"/>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2025034"/>
            <a:ext cx="11206160"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Tree>
    <p:extLst>
      <p:ext uri="{BB962C8B-B14F-4D97-AF65-F5344CB8AC3E}">
        <p14:creationId xmlns:p14="http://schemas.microsoft.com/office/powerpoint/2010/main" val="13404348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2AD5-5E3E-CCEA-596C-F650BEA866C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B965AB-6FF5-85E9-26B3-33360C623194}"/>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2033516"/>
            <a:ext cx="4424362" cy="3910084"/>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4914900" y="2033516"/>
            <a:ext cx="6438900" cy="3910084"/>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Tree>
    <p:extLst>
      <p:ext uri="{BB962C8B-B14F-4D97-AF65-F5344CB8AC3E}">
        <p14:creationId xmlns:p14="http://schemas.microsoft.com/office/powerpoint/2010/main" val="167800279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44B7-25F5-330F-A429-CAAA368E64F0}"/>
              </a:ext>
            </a:extLst>
          </p:cNvPr>
          <p:cNvSpPr>
            <a:spLocks noGrp="1"/>
          </p:cNvSpPr>
          <p:nvPr>
            <p:ph type="title"/>
          </p:nvPr>
        </p:nvSpPr>
        <p:spPr>
          <a:xfrm>
            <a:off x="512380" y="1184452"/>
            <a:ext cx="11154737" cy="65405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36359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6120515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a:stretch>
            <a:fillRect/>
          </a:stretch>
        </p:blipFill>
        <p:spPr>
          <a:xfrm>
            <a:off x="4" y="2"/>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2562725"/>
            <a:ext cx="10631245"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650930"/>
            <a:ext cx="5942626" cy="1140201"/>
          </a:xfrm>
          <a:prstGeom prst="rect">
            <a:avLst/>
          </a:prstGeom>
        </p:spPr>
        <p:txBody>
          <a:bodyPr>
            <a:noAutofit/>
          </a:bodyPr>
          <a:lstStyle>
            <a:lvl1pPr marL="0" indent="0" algn="l">
              <a:lnSpc>
                <a:spcPct val="150000"/>
              </a:lnSpc>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243285033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40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33396799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099619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4150851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52210250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263654"/>
            <a:ext cx="6657046" cy="4637416"/>
          </a:xfrm>
          <a:prstGeom prst="rect">
            <a:avLst/>
          </a:prstGeom>
        </p:spPr>
        <p:txBody>
          <a:bodyPr vert="horz" lIns="91440" tIns="45720" rIns="91440" bIns="45720" rtlCol="0">
            <a:normAutofit/>
          </a:bodyPr>
          <a:lstStyle>
            <a:lvl1pPr>
              <a:defRPr/>
            </a:lvl1pPr>
            <a:lvl2pPr>
              <a:defRPr/>
            </a:lvl2pPr>
          </a:lstStyle>
          <a:p>
            <a:pPr lvl="0"/>
            <a:r>
              <a:rPr lang="en-US" dirty="0"/>
              <a:t>Main bullets for this particular layout are 24 point font size in sentence case</a:t>
            </a:r>
          </a:p>
          <a:p>
            <a:pPr lvl="1"/>
            <a:r>
              <a:rPr lang="en-US" dirty="0"/>
              <a:t>Sub-bullets are 22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263600"/>
            <a:ext cx="4116680" cy="4637416"/>
          </a:xfrm>
          <a:prstGeom prst="rect">
            <a:avLst/>
          </a:prstGeom>
        </p:spPr>
        <p:txBody>
          <a:bodyPr/>
          <a:lstStyle/>
          <a:p>
            <a:endParaRPr lang="en-US" dirty="0"/>
          </a:p>
        </p:txBody>
      </p:sp>
      <p:sp>
        <p:nvSpPr>
          <p:cNvPr id="3" name="Title Placeholder 15">
            <a:extLst>
              <a:ext uri="{FF2B5EF4-FFF2-40B4-BE49-F238E27FC236}">
                <a16:creationId xmlns:a16="http://schemas.microsoft.com/office/drawing/2014/main" id="{71A74CD2-0FDD-89AF-D699-AC8D7C368C3F}"/>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4" name="Footer Placeholder 7">
            <a:extLst>
              <a:ext uri="{FF2B5EF4-FFF2-40B4-BE49-F238E27FC236}">
                <a16:creationId xmlns:a16="http://schemas.microsoft.com/office/drawing/2014/main" id="{10BE97BF-893F-86D1-F307-FDBC053BDD2F}"/>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6839101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969648"/>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262034"/>
            <a:ext cx="4195434" cy="4626317"/>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262034"/>
            <a:ext cx="6657046" cy="4626318"/>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5" name="Title Placeholder 15">
            <a:extLst>
              <a:ext uri="{FF2B5EF4-FFF2-40B4-BE49-F238E27FC236}">
                <a16:creationId xmlns:a16="http://schemas.microsoft.com/office/drawing/2014/main" id="{ADA75A87-0EF2-3BA8-0BE4-7522F06D7A87}"/>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765533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232838"/>
            <a:ext cx="11073106" cy="3685362"/>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1263654"/>
            <a:ext cx="11073106"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
        <p:nvSpPr>
          <p:cNvPr id="9" name="Title Placeholder 15">
            <a:extLst>
              <a:ext uri="{FF2B5EF4-FFF2-40B4-BE49-F238E27FC236}">
                <a16:creationId xmlns:a16="http://schemas.microsoft.com/office/drawing/2014/main" id="{83C9BB58-B2DB-79EB-583E-5F37E2792023}"/>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40457580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1259185"/>
            <a:ext cx="4424362" cy="4637416"/>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5103627" y="1259185"/>
            <a:ext cx="6460015" cy="4637416"/>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
        <p:nvSpPr>
          <p:cNvPr id="7" name="Title Placeholder 15">
            <a:extLst>
              <a:ext uri="{FF2B5EF4-FFF2-40B4-BE49-F238E27FC236}">
                <a16:creationId xmlns:a16="http://schemas.microsoft.com/office/drawing/2014/main" id="{7E664EF0-F580-E978-900B-BD7CAAC8DAF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23357406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r>
              <a:rPr lang="en-US"/>
              <a:t>Name of Meeting – Month Date, Year (ie: ABC Meeting – January, 18, 2024)</a:t>
            </a:r>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9036687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37802AD-1986-D439-9B80-96BDC84F14B0}"/>
              </a:ext>
            </a:extLst>
          </p:cNvPr>
          <p:cNvSpPr/>
          <p:nvPr userDrawn="1"/>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white and blue background&#10;&#10;Description automatically generated">
            <a:extLst>
              <a:ext uri="{FF2B5EF4-FFF2-40B4-BE49-F238E27FC236}">
                <a16:creationId xmlns:a16="http://schemas.microsoft.com/office/drawing/2014/main" id="{20614672-4645-366C-D8BF-814A3E6A7899}"/>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 y="2"/>
            <a:ext cx="12191996" cy="6857998"/>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4" y="2562725"/>
            <a:ext cx="10631245" cy="1065456"/>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3650930"/>
            <a:ext cx="5942626" cy="1140201"/>
          </a:xfrm>
          <a:prstGeom prst="rect">
            <a:avLst/>
          </a:prstGeom>
        </p:spPr>
        <p:txBody>
          <a:bodyPr>
            <a:noAutofit/>
          </a:bodyPr>
          <a:lstStyle>
            <a:lvl1pPr marL="0" indent="0" algn="l">
              <a:lnSpc>
                <a:spcPct val="150000"/>
              </a:lnSpc>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pic>
        <p:nvPicPr>
          <p:cNvPr id="18" name="Picture 17" descr="A blue and black logo&#10;&#10;Description automatically generated">
            <a:extLst>
              <a:ext uri="{FF2B5EF4-FFF2-40B4-BE49-F238E27FC236}">
                <a16:creationId xmlns:a16="http://schemas.microsoft.com/office/drawing/2014/main" id="{766676D2-A122-D5CB-9CBA-561A520EF358}"/>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24435" y="348202"/>
            <a:ext cx="1392499" cy="1368736"/>
          </a:xfrm>
          <a:prstGeom prst="rect">
            <a:avLst/>
          </a:prstGeom>
        </p:spPr>
      </p:pic>
    </p:spTree>
    <p:extLst>
      <p:ext uri="{BB962C8B-B14F-4D97-AF65-F5344CB8AC3E}">
        <p14:creationId xmlns:p14="http://schemas.microsoft.com/office/powerpoint/2010/main" val="114135072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40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2" name="Picture Placeholder 7">
            <a:extLst>
              <a:ext uri="{FF2B5EF4-FFF2-40B4-BE49-F238E27FC236}">
                <a16:creationId xmlns:a16="http://schemas.microsoft.com/office/drawing/2014/main" id="{7E2C2D64-0541-BB13-3006-4E47916C2C4A}"/>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289" t="5457" b="41763"/>
          <a:stretch/>
        </p:blipFill>
        <p:spPr>
          <a:xfrm>
            <a:off x="-27802" y="-39"/>
            <a:ext cx="12219802" cy="3750404"/>
          </a:xfrm>
          <a:prstGeom prst="rect">
            <a:avLst/>
          </a:prstGeom>
        </p:spPr>
      </p:pic>
    </p:spTree>
    <p:extLst>
      <p:ext uri="{BB962C8B-B14F-4D97-AF65-F5344CB8AC3E}">
        <p14:creationId xmlns:p14="http://schemas.microsoft.com/office/powerpoint/2010/main" val="20644882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127BAFD-0D3B-8E4A-8529-701702B3C516}"/>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itle 1">
            <a:extLst>
              <a:ext uri="{FF2B5EF4-FFF2-40B4-BE49-F238E27FC236}">
                <a16:creationId xmlns:a16="http://schemas.microsoft.com/office/drawing/2014/main" id="{DE80661C-B34F-FD40-B6EE-9D24119148D3}"/>
              </a:ext>
            </a:extLst>
          </p:cNvPr>
          <p:cNvSpPr>
            <a:spLocks noGrp="1"/>
          </p:cNvSpPr>
          <p:nvPr>
            <p:ph type="ctrTitle" hasCustomPrompt="1"/>
          </p:nvPr>
        </p:nvSpPr>
        <p:spPr>
          <a:xfrm>
            <a:off x="524435" y="4158885"/>
            <a:ext cx="10847758" cy="1127817"/>
          </a:xfrm>
          <a:prstGeom prst="rect">
            <a:avLst/>
          </a:prstGeom>
        </p:spPr>
        <p:txBody>
          <a:bodyPr anchor="t" anchorCtr="0">
            <a:noAutofit/>
          </a:bodyPr>
          <a:lstStyle>
            <a:lvl1pPr algn="l">
              <a:defRPr sz="3600" b="1" i="0" baseline="0">
                <a:solidFill>
                  <a:srgbClr val="172857"/>
                </a:solidFill>
                <a:latin typeface="Arial" panose="020B0604020202020204" pitchFamily="34" charset="0"/>
                <a:cs typeface="Arial" panose="020B0604020202020204" pitchFamily="34" charset="0"/>
              </a:defRPr>
            </a:lvl1pPr>
          </a:lstStyle>
          <a:p>
            <a:r>
              <a:rPr lang="en-US" dirty="0"/>
              <a:t>Presentation/Section Title</a:t>
            </a:r>
            <a:br>
              <a:rPr lang="en-US" dirty="0"/>
            </a:br>
            <a:endParaRPr lang="en-US" dirty="0"/>
          </a:p>
        </p:txBody>
      </p:sp>
      <p:sp>
        <p:nvSpPr>
          <p:cNvPr id="9" name="Text Placeholder 21">
            <a:extLst>
              <a:ext uri="{FF2B5EF4-FFF2-40B4-BE49-F238E27FC236}">
                <a16:creationId xmlns:a16="http://schemas.microsoft.com/office/drawing/2014/main" id="{10AFFC61-AD6D-E64B-8C3F-224DFE53F85A}"/>
              </a:ext>
            </a:extLst>
          </p:cNvPr>
          <p:cNvSpPr>
            <a:spLocks noGrp="1"/>
          </p:cNvSpPr>
          <p:nvPr>
            <p:ph type="body" sz="quarter" idx="13" hasCustomPrompt="1"/>
          </p:nvPr>
        </p:nvSpPr>
        <p:spPr>
          <a:xfrm>
            <a:off x="524435" y="5547181"/>
            <a:ext cx="10847758" cy="485757"/>
          </a:xfrm>
          <a:prstGeom prst="rect">
            <a:avLst/>
          </a:prstGeom>
        </p:spPr>
        <p:txBody>
          <a:bodyPr>
            <a:noAutofit/>
          </a:bodyPr>
          <a:lstStyle>
            <a:lvl1pPr marL="0" indent="0" algn="l">
              <a:buNone/>
              <a:defRPr sz="1800" b="0" i="0">
                <a:solidFill>
                  <a:srgbClr val="336195"/>
                </a:solidFill>
                <a:latin typeface="Arial" panose="020B0604020202020204" pitchFamily="34" charset="0"/>
                <a:cs typeface="Arial" panose="020B0604020202020204" pitchFamily="34" charset="0"/>
              </a:defRPr>
            </a:lvl1pPr>
          </a:lstStyle>
          <a:p>
            <a:pPr lvl="0"/>
            <a:r>
              <a:rPr lang="en-US" dirty="0"/>
              <a:t>Date/Phone #/ID: #/Link https:</a:t>
            </a:r>
          </a:p>
        </p:txBody>
      </p:sp>
      <p:grpSp>
        <p:nvGrpSpPr>
          <p:cNvPr id="6" name="Group 5">
            <a:extLst>
              <a:ext uri="{FF2B5EF4-FFF2-40B4-BE49-F238E27FC236}">
                <a16:creationId xmlns:a16="http://schemas.microsoft.com/office/drawing/2014/main" id="{01467BD7-37FA-BAA3-46CA-248E7C4E03AF}"/>
              </a:ext>
            </a:extLst>
          </p:cNvPr>
          <p:cNvGrpSpPr/>
          <p:nvPr userDrawn="1"/>
        </p:nvGrpSpPr>
        <p:grpSpPr>
          <a:xfrm>
            <a:off x="225147" y="4131752"/>
            <a:ext cx="172996" cy="1901185"/>
            <a:chOff x="225147" y="1962224"/>
            <a:chExt cx="172996" cy="1658306"/>
          </a:xfrm>
        </p:grpSpPr>
        <p:sp>
          <p:nvSpPr>
            <p:cNvPr id="4" name="Rectangle 3">
              <a:extLst>
                <a:ext uri="{FF2B5EF4-FFF2-40B4-BE49-F238E27FC236}">
                  <a16:creationId xmlns:a16="http://schemas.microsoft.com/office/drawing/2014/main" id="{2522C34C-CAB9-258A-0155-FFAA2A344138}"/>
                </a:ext>
              </a:extLst>
            </p:cNvPr>
            <p:cNvSpPr/>
            <p:nvPr userDrawn="1"/>
          </p:nvSpPr>
          <p:spPr>
            <a:xfrm>
              <a:off x="225147" y="1962224"/>
              <a:ext cx="172995" cy="1658306"/>
            </a:xfrm>
            <a:prstGeom prst="rect">
              <a:avLst/>
            </a:prstGeom>
            <a:solidFill>
              <a:srgbClr val="33619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B2F1DEC7-6468-5BEE-73A9-7E9B236BF27C}"/>
                </a:ext>
              </a:extLst>
            </p:cNvPr>
            <p:cNvSpPr/>
            <p:nvPr userDrawn="1"/>
          </p:nvSpPr>
          <p:spPr>
            <a:xfrm>
              <a:off x="311645" y="2050131"/>
              <a:ext cx="86498" cy="1482491"/>
            </a:xfrm>
            <a:prstGeom prst="rect">
              <a:avLst/>
            </a:prstGeom>
            <a:solidFill>
              <a:srgbClr val="22A4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pic>
        <p:nvPicPr>
          <p:cNvPr id="10" name="Picture 9" descr="A doctor holding a stethoscope&#10;&#10;Description automatically generated">
            <a:extLst>
              <a:ext uri="{FF2B5EF4-FFF2-40B4-BE49-F238E27FC236}">
                <a16:creationId xmlns:a16="http://schemas.microsoft.com/office/drawing/2014/main" id="{7A6C22E6-F74E-DA5A-837A-4C14C9C6C5FB}"/>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20" y="0"/>
            <a:ext cx="12191980" cy="3750405"/>
          </a:xfrm>
          <a:prstGeom prst="rect">
            <a:avLst/>
          </a:prstGeom>
        </p:spPr>
      </p:pic>
      <p:pic>
        <p:nvPicPr>
          <p:cNvPr id="11" name="Picture 10">
            <a:extLst>
              <a:ext uri="{FF2B5EF4-FFF2-40B4-BE49-F238E27FC236}">
                <a16:creationId xmlns:a16="http://schemas.microsoft.com/office/drawing/2014/main" id="{D2A28EA4-94CB-95F2-EB06-BD9409431D85}"/>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462224" y="0"/>
            <a:ext cx="840712" cy="1041679"/>
          </a:xfrm>
          <a:prstGeom prst="rect">
            <a:avLst/>
          </a:prstGeom>
        </p:spPr>
      </p:pic>
      <p:sp>
        <p:nvSpPr>
          <p:cNvPr id="12" name="Rectangle 11">
            <a:extLst>
              <a:ext uri="{FF2B5EF4-FFF2-40B4-BE49-F238E27FC236}">
                <a16:creationId xmlns:a16="http://schemas.microsoft.com/office/drawing/2014/main" id="{0A02278F-0320-FC8D-F779-5C442D7BBA0E}"/>
              </a:ext>
            </a:extLst>
          </p:cNvPr>
          <p:cNvSpPr/>
          <p:nvPr userDrawn="1"/>
        </p:nvSpPr>
        <p:spPr>
          <a:xfrm>
            <a:off x="0" y="6223379"/>
            <a:ext cx="4189863" cy="63462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5182971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36286"/>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986668"/>
            <a:ext cx="11051263"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4" name="Title Placeholder 15">
            <a:extLst>
              <a:ext uri="{FF2B5EF4-FFF2-40B4-BE49-F238E27FC236}">
                <a16:creationId xmlns:a16="http://schemas.microsoft.com/office/drawing/2014/main" id="{2FDB6758-3734-4FDB-427A-6E8F72A6A066}"/>
              </a:ext>
            </a:extLst>
          </p:cNvPr>
          <p:cNvSpPr>
            <a:spLocks noGrp="1"/>
          </p:cNvSpPr>
          <p:nvPr>
            <p:ph type="title"/>
          </p:nvPr>
        </p:nvSpPr>
        <p:spPr>
          <a:xfrm>
            <a:off x="512381" y="1184452"/>
            <a:ext cx="11051264"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DAAEC3BD-5375-0550-2A47-7FA133C9E3FC}"/>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3" name="Footer Placeholder 7">
            <a:extLst>
              <a:ext uri="{FF2B5EF4-FFF2-40B4-BE49-F238E27FC236}">
                <a16:creationId xmlns:a16="http://schemas.microsoft.com/office/drawing/2014/main" id="{643E9A43-023B-4140-EA05-96624A445FA5}"/>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3170932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353A5CC-3ECE-1C48-BEF4-708C2B7B0CE9}"/>
              </a:ext>
            </a:extLst>
          </p:cNvPr>
          <p:cNvSpPr/>
          <p:nvPr userDrawn="1"/>
        </p:nvSpPr>
        <p:spPr>
          <a:xfrm>
            <a:off x="0" y="1001073"/>
            <a:ext cx="12192000" cy="5046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 Placeholder 2">
            <a:extLst>
              <a:ext uri="{FF2B5EF4-FFF2-40B4-BE49-F238E27FC236}">
                <a16:creationId xmlns:a16="http://schemas.microsoft.com/office/drawing/2014/main" id="{916D64A9-D1AB-9447-B363-04B466CCFE1E}"/>
              </a:ext>
            </a:extLst>
          </p:cNvPr>
          <p:cNvSpPr>
            <a:spLocks noGrp="1"/>
          </p:cNvSpPr>
          <p:nvPr>
            <p:ph idx="1" hasCustomPrompt="1"/>
          </p:nvPr>
        </p:nvSpPr>
        <p:spPr>
          <a:xfrm>
            <a:off x="512380" y="1263654"/>
            <a:ext cx="11051263" cy="4025249"/>
          </a:xfrm>
          <a:prstGeom prst="rect">
            <a:avLst/>
          </a:prstGeom>
        </p:spPr>
        <p:txBody>
          <a:bodyPr vert="horz" lIns="91440" tIns="45720" rIns="91440" bIns="45720" rtlCol="0">
            <a:no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7" name="Title Placeholder 15">
            <a:extLst>
              <a:ext uri="{FF2B5EF4-FFF2-40B4-BE49-F238E27FC236}">
                <a16:creationId xmlns:a16="http://schemas.microsoft.com/office/drawing/2014/main" id="{6FB0F1AD-859A-08EF-BD93-48A4FC9B08E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2" name="Footer Placeholder 7">
            <a:extLst>
              <a:ext uri="{FF2B5EF4-FFF2-40B4-BE49-F238E27FC236}">
                <a16:creationId xmlns:a16="http://schemas.microsoft.com/office/drawing/2014/main" id="{1D6D91FE-B065-6478-A799-EB46B1AF5570}"/>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1725001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263654"/>
            <a:ext cx="6657046" cy="4637416"/>
          </a:xfrm>
          <a:prstGeom prst="rect">
            <a:avLst/>
          </a:prstGeom>
        </p:spPr>
        <p:txBody>
          <a:bodyPr vert="horz" lIns="91440" tIns="45720" rIns="91440" bIns="45720" rtlCol="0">
            <a:normAutofit/>
          </a:bodyPr>
          <a:lstStyle>
            <a:lvl1pPr>
              <a:defRPr/>
            </a:lvl1pPr>
            <a:lvl2pPr>
              <a:defRPr/>
            </a:lvl2pPr>
          </a:lstStyle>
          <a:p>
            <a:pPr lvl="0"/>
            <a:r>
              <a:rPr lang="en-US" dirty="0"/>
              <a:t>Main bullets for this particular layout are 24 point font size in sentence case</a:t>
            </a:r>
          </a:p>
          <a:p>
            <a:pPr lvl="1"/>
            <a:r>
              <a:rPr lang="en-US" dirty="0"/>
              <a:t>Sub-bullets are 22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263600"/>
            <a:ext cx="4116680" cy="4637416"/>
          </a:xfrm>
          <a:prstGeom prst="rect">
            <a:avLst/>
          </a:prstGeom>
        </p:spPr>
        <p:txBody>
          <a:bodyPr/>
          <a:lstStyle/>
          <a:p>
            <a:endParaRPr lang="en-US" dirty="0"/>
          </a:p>
        </p:txBody>
      </p:sp>
      <p:sp>
        <p:nvSpPr>
          <p:cNvPr id="3" name="Title Placeholder 15">
            <a:extLst>
              <a:ext uri="{FF2B5EF4-FFF2-40B4-BE49-F238E27FC236}">
                <a16:creationId xmlns:a16="http://schemas.microsoft.com/office/drawing/2014/main" id="{71A74CD2-0FDD-89AF-D699-AC8D7C368C3F}"/>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4" name="Footer Placeholder 7">
            <a:extLst>
              <a:ext uri="{FF2B5EF4-FFF2-40B4-BE49-F238E27FC236}">
                <a16:creationId xmlns:a16="http://schemas.microsoft.com/office/drawing/2014/main" id="{10BE97BF-893F-86D1-F307-FDBC053BDD2F}"/>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40409452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969648"/>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262034"/>
            <a:ext cx="4195434" cy="4626317"/>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262034"/>
            <a:ext cx="6657046" cy="4626318"/>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5" name="Title Placeholder 15">
            <a:extLst>
              <a:ext uri="{FF2B5EF4-FFF2-40B4-BE49-F238E27FC236}">
                <a16:creationId xmlns:a16="http://schemas.microsoft.com/office/drawing/2014/main" id="{ADA75A87-0EF2-3BA8-0BE4-7522F06D7A87}"/>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82255645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232838"/>
            <a:ext cx="11073106" cy="3685362"/>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1263654"/>
            <a:ext cx="11073106"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
        <p:nvSpPr>
          <p:cNvPr id="9" name="Title Placeholder 15">
            <a:extLst>
              <a:ext uri="{FF2B5EF4-FFF2-40B4-BE49-F238E27FC236}">
                <a16:creationId xmlns:a16="http://schemas.microsoft.com/office/drawing/2014/main" id="{83C9BB58-B2DB-79EB-583E-5F37E2792023}"/>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20274690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1259185"/>
            <a:ext cx="4424362" cy="4637416"/>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5103627" y="1259185"/>
            <a:ext cx="6460015" cy="4637416"/>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
        <p:nvSpPr>
          <p:cNvPr id="7" name="Title Placeholder 15">
            <a:extLst>
              <a:ext uri="{FF2B5EF4-FFF2-40B4-BE49-F238E27FC236}">
                <a16:creationId xmlns:a16="http://schemas.microsoft.com/office/drawing/2014/main" id="{7E664EF0-F580-E978-900B-BD7CAAC8DAFC}"/>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7267139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260123" y="1263654"/>
            <a:ext cx="5303520" cy="4801865"/>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Placeholder 15">
            <a:extLst>
              <a:ext uri="{FF2B5EF4-FFF2-40B4-BE49-F238E27FC236}">
                <a16:creationId xmlns:a16="http://schemas.microsoft.com/office/drawing/2014/main" id="{CEE04CD3-FA72-D8C0-87B3-F6B575F0A58D}"/>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Tree>
    <p:extLst>
      <p:ext uri="{BB962C8B-B14F-4D97-AF65-F5344CB8AC3E}">
        <p14:creationId xmlns:p14="http://schemas.microsoft.com/office/powerpoint/2010/main" val="17819712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ext Placeholder 2">
            <a:extLst>
              <a:ext uri="{FF2B5EF4-FFF2-40B4-BE49-F238E27FC236}">
                <a16:creationId xmlns:a16="http://schemas.microsoft.com/office/drawing/2014/main" id="{B2B6E904-D323-AA26-7845-6AB01CCA4305}"/>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p>
            <a:pPr lvl="0"/>
            <a:r>
              <a:rPr lang="en-US" dirty="0"/>
              <a:t>Main bullets for this particular layout are 22 point font size in sentence case</a:t>
            </a:r>
          </a:p>
          <a:p>
            <a:pPr lvl="1"/>
            <a:r>
              <a:rPr lang="en-US" dirty="0"/>
              <a:t>Sub-bullets are 20 point font size in sentence case</a:t>
            </a:r>
          </a:p>
          <a:p>
            <a:pPr lvl="1"/>
            <a:r>
              <a:rPr lang="en-US" dirty="0"/>
              <a:t>All bullets use the Arial font</a:t>
            </a:r>
          </a:p>
          <a:p>
            <a:r>
              <a:rPr lang="en-US" dirty="0"/>
              <a:t>For a clear and easily digestible message, keep bullets short and to the point</a:t>
            </a:r>
          </a:p>
          <a:p>
            <a:pPr lvl="1"/>
            <a:r>
              <a:rPr lang="en-US" dirty="0"/>
              <a:t>Avoid paragraphs</a:t>
            </a:r>
          </a:p>
          <a:p>
            <a:pPr lvl="1"/>
            <a:r>
              <a:rPr lang="en-US" dirty="0"/>
              <a:t>Only include essential information</a:t>
            </a:r>
          </a:p>
          <a:p>
            <a:pPr lvl="1"/>
            <a:r>
              <a:rPr lang="en-US" dirty="0"/>
              <a:t>Use bullets to summarize the main ideas</a:t>
            </a:r>
          </a:p>
        </p:txBody>
      </p:sp>
      <p:sp>
        <p:nvSpPr>
          <p:cNvPr id="5" name="Picture Placeholder 4">
            <a:extLst>
              <a:ext uri="{FF2B5EF4-FFF2-40B4-BE49-F238E27FC236}">
                <a16:creationId xmlns:a16="http://schemas.microsoft.com/office/drawing/2014/main" id="{97B212BC-B374-6AFF-A885-243CD55F4B3E}"/>
              </a:ext>
            </a:extLst>
          </p:cNvPr>
          <p:cNvSpPr>
            <a:spLocks noGrp="1"/>
          </p:cNvSpPr>
          <p:nvPr>
            <p:ph type="pic" sz="quarter" idx="10"/>
          </p:nvPr>
        </p:nvSpPr>
        <p:spPr>
          <a:xfrm>
            <a:off x="7446963" y="1986614"/>
            <a:ext cx="4116680" cy="4025249"/>
          </a:xfrm>
          <a:prstGeom prst="rect">
            <a:avLst/>
          </a:prstGeom>
        </p:spPr>
        <p:txBody>
          <a:bodyPr/>
          <a:lstStyle/>
          <a:p>
            <a:endParaRPr lang="en-US"/>
          </a:p>
        </p:txBody>
      </p:sp>
      <p:sp>
        <p:nvSpPr>
          <p:cNvPr id="7" name="Title Placeholder 15">
            <a:extLst>
              <a:ext uri="{FF2B5EF4-FFF2-40B4-BE49-F238E27FC236}">
                <a16:creationId xmlns:a16="http://schemas.microsoft.com/office/drawing/2014/main" id="{5C043E61-0064-DBE4-BB44-AF1A0E6E6ACC}"/>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10" name="Slide Number Placeholder 9">
            <a:extLst>
              <a:ext uri="{FF2B5EF4-FFF2-40B4-BE49-F238E27FC236}">
                <a16:creationId xmlns:a16="http://schemas.microsoft.com/office/drawing/2014/main" id="{CE08B028-C68B-313C-F65C-AB424CC04A5B}"/>
              </a:ext>
            </a:extLst>
          </p:cNvPr>
          <p:cNvSpPr>
            <a:spLocks noGrp="1"/>
          </p:cNvSpPr>
          <p:nvPr>
            <p:ph type="sldNum" sz="quarter" idx="11"/>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6" name="Footer Placeholder 7">
            <a:extLst>
              <a:ext uri="{FF2B5EF4-FFF2-40B4-BE49-F238E27FC236}">
                <a16:creationId xmlns:a16="http://schemas.microsoft.com/office/drawing/2014/main" id="{D1CCCFAB-81BA-168E-CFE0-144DCC6A34C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3826939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Picture with Capti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E02064C-ECE4-6346-AA80-BCF7E3D4B306}"/>
              </a:ext>
            </a:extLst>
          </p:cNvPr>
          <p:cNvSpPr/>
          <p:nvPr userDrawn="1"/>
        </p:nvSpPr>
        <p:spPr>
          <a:xfrm>
            <a:off x="0" y="1028700"/>
            <a:ext cx="12192000" cy="50571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5">
            <a:extLst>
              <a:ext uri="{FF2B5EF4-FFF2-40B4-BE49-F238E27FC236}">
                <a16:creationId xmlns:a16="http://schemas.microsoft.com/office/drawing/2014/main" id="{EF5FD4D9-0D6E-733C-F71B-C0404F84F5BE}"/>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9" name="Chart Placeholder 4">
            <a:extLst>
              <a:ext uri="{FF2B5EF4-FFF2-40B4-BE49-F238E27FC236}">
                <a16:creationId xmlns:a16="http://schemas.microsoft.com/office/drawing/2014/main" id="{174EF9D0-5FD0-C013-F3F9-B74EAFF0BD85}"/>
              </a:ext>
            </a:extLst>
          </p:cNvPr>
          <p:cNvSpPr>
            <a:spLocks noGrp="1"/>
          </p:cNvSpPr>
          <p:nvPr>
            <p:ph type="chart" sz="quarter" idx="11"/>
          </p:nvPr>
        </p:nvSpPr>
        <p:spPr>
          <a:xfrm>
            <a:off x="7368209" y="1986669"/>
            <a:ext cx="4195434" cy="4025248"/>
          </a:xfrm>
          <a:prstGeom prst="rect">
            <a:avLst/>
          </a:prstGeom>
        </p:spPr>
        <p:txBody>
          <a:bodyPr/>
          <a:lstStyle/>
          <a:p>
            <a:endParaRPr lang="en-US"/>
          </a:p>
        </p:txBody>
      </p:sp>
      <p:sp>
        <p:nvSpPr>
          <p:cNvPr id="10" name="Text Placeholder 2">
            <a:extLst>
              <a:ext uri="{FF2B5EF4-FFF2-40B4-BE49-F238E27FC236}">
                <a16:creationId xmlns:a16="http://schemas.microsoft.com/office/drawing/2014/main" id="{DA4FD3DF-5EFF-7230-2D92-DD372475162D}"/>
              </a:ext>
            </a:extLst>
          </p:cNvPr>
          <p:cNvSpPr>
            <a:spLocks noGrp="1"/>
          </p:cNvSpPr>
          <p:nvPr>
            <p:ph idx="1" hasCustomPrompt="1"/>
          </p:nvPr>
        </p:nvSpPr>
        <p:spPr>
          <a:xfrm>
            <a:off x="512381" y="1986668"/>
            <a:ext cx="6657046" cy="4025249"/>
          </a:xfrm>
          <a:prstGeom prst="rect">
            <a:avLst/>
          </a:prstGeom>
        </p:spPr>
        <p:txBody>
          <a:bodyPr vert="horz" lIns="91440" tIns="45720" rIns="91440" bIns="45720" rtlCol="0">
            <a:normAutofit/>
          </a:bodyPr>
          <a:lstStyle>
            <a:lvl1pPr marL="0" indent="0">
              <a:buNone/>
              <a:defRPr/>
            </a:lvl1pPr>
            <a:lvl2pPr marL="457200" indent="0">
              <a:buNone/>
              <a:defRPr/>
            </a:lvl2pPr>
          </a:lstStyle>
          <a:p>
            <a:pPr lvl="0"/>
            <a:r>
              <a:rPr lang="en-US" dirty="0"/>
              <a:t>Main bullets for this particular layout are 22 point font size in sentence case</a:t>
            </a:r>
          </a:p>
          <a:p>
            <a:r>
              <a:rPr lang="en-US" dirty="0"/>
              <a:t>For a clear and easily digestible message, keep bullets short and to the point</a:t>
            </a:r>
          </a:p>
        </p:txBody>
      </p:sp>
      <p:sp>
        <p:nvSpPr>
          <p:cNvPr id="13" name="Slide Number Placeholder 9">
            <a:extLst>
              <a:ext uri="{FF2B5EF4-FFF2-40B4-BE49-F238E27FC236}">
                <a16:creationId xmlns:a16="http://schemas.microsoft.com/office/drawing/2014/main" id="{0347293E-6B71-2FEC-591D-EB2B36EA9781}"/>
              </a:ext>
            </a:extLst>
          </p:cNvPr>
          <p:cNvSpPr>
            <a:spLocks noGrp="1"/>
          </p:cNvSpPr>
          <p:nvPr>
            <p:ph type="sldNum" sz="quarter" idx="10"/>
          </p:nvPr>
        </p:nvSpPr>
        <p:spPr>
          <a:xfrm>
            <a:off x="8820443" y="6356350"/>
            <a:ext cx="2743200" cy="365125"/>
          </a:xfrm>
          <a:prstGeom prst="rect">
            <a:avLst/>
          </a:prstGeom>
        </p:spPr>
        <p:txBody>
          <a:bodyPr/>
          <a:lstStyle/>
          <a:p>
            <a:fld id="{1F9E0552-4669-BE4E-8099-FE677EC0F865}" type="slidenum">
              <a:rPr lang="en-US" smtClean="0"/>
              <a:t>‹#›</a:t>
            </a:fld>
            <a:endParaRPr lang="en-US" dirty="0"/>
          </a:p>
        </p:txBody>
      </p:sp>
      <p:sp>
        <p:nvSpPr>
          <p:cNvPr id="4" name="Footer Placeholder 7">
            <a:extLst>
              <a:ext uri="{FF2B5EF4-FFF2-40B4-BE49-F238E27FC236}">
                <a16:creationId xmlns:a16="http://schemas.microsoft.com/office/drawing/2014/main" id="{844930C0-8DFE-EEC9-3413-4D8A63BDC881}"/>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28566086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48EE9-E96C-0E83-D106-FB055E1AD83A}"/>
              </a:ext>
            </a:extLst>
          </p:cNvPr>
          <p:cNvSpPr>
            <a:spLocks noGrp="1"/>
          </p:cNvSpPr>
          <p:nvPr>
            <p:ph type="title"/>
          </p:nvPr>
        </p:nvSpPr>
        <p:spPr>
          <a:xfrm>
            <a:off x="512381" y="1184452"/>
            <a:ext cx="11184316" cy="654050"/>
          </a:xfrm>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6F576943-1F25-D736-065D-B8419A46661A}"/>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33B01CF1-3863-E635-23C2-ECBFC951D4C3}"/>
              </a:ext>
            </a:extLst>
          </p:cNvPr>
          <p:cNvSpPr>
            <a:spLocks noGrp="1"/>
          </p:cNvSpPr>
          <p:nvPr>
            <p:ph type="ftr" sz="quarter" idx="11"/>
          </p:nvPr>
        </p:nvSpPr>
        <p:spPr/>
        <p:txBody>
          <a:bodyPr/>
          <a:lstStyle/>
          <a:p>
            <a:endParaRPr lang="en-US" dirty="0"/>
          </a:p>
        </p:txBody>
      </p:sp>
      <p:sp>
        <p:nvSpPr>
          <p:cNvPr id="5" name="Content Placeholder 7">
            <a:extLst>
              <a:ext uri="{FF2B5EF4-FFF2-40B4-BE49-F238E27FC236}">
                <a16:creationId xmlns:a16="http://schemas.microsoft.com/office/drawing/2014/main" id="{54DB94D2-B492-F97B-5206-C8DA5F3C9B61}"/>
              </a:ext>
            </a:extLst>
          </p:cNvPr>
          <p:cNvSpPr>
            <a:spLocks noGrp="1"/>
          </p:cNvSpPr>
          <p:nvPr>
            <p:ph sz="quarter" idx="12" hasCustomPrompt="1"/>
          </p:nvPr>
        </p:nvSpPr>
        <p:spPr>
          <a:xfrm>
            <a:off x="490537" y="2784142"/>
            <a:ext cx="11206160" cy="3134057"/>
          </a:xfrm>
          <a:prstGeom prst="rect">
            <a:avLst/>
          </a:prstGeom>
        </p:spPr>
        <p:txBody>
          <a:bodyPr tIns="640080" anchor="t" anchorCtr="0"/>
          <a:lstStyle>
            <a:lvl1pPr marL="0" indent="0" algn="ctr">
              <a:buNone/>
              <a:defRPr sz="1800" baseline="0"/>
            </a:lvl1pPr>
          </a:lstStyle>
          <a:p>
            <a:pPr lvl="0"/>
            <a:r>
              <a:rPr lang="en-US" dirty="0"/>
              <a:t>Add Chart , Table or Stock Image (No clipart please)</a:t>
            </a:r>
          </a:p>
        </p:txBody>
      </p:sp>
      <p:sp>
        <p:nvSpPr>
          <p:cNvPr id="6" name="Text Placeholder 2">
            <a:extLst>
              <a:ext uri="{FF2B5EF4-FFF2-40B4-BE49-F238E27FC236}">
                <a16:creationId xmlns:a16="http://schemas.microsoft.com/office/drawing/2014/main" id="{88276003-AFF3-BEC0-D84D-7027DEAD58D2}"/>
              </a:ext>
            </a:extLst>
          </p:cNvPr>
          <p:cNvSpPr>
            <a:spLocks noGrp="1"/>
          </p:cNvSpPr>
          <p:nvPr>
            <p:ph type="body" sz="quarter" idx="13" hasCustomPrompt="1"/>
          </p:nvPr>
        </p:nvSpPr>
        <p:spPr>
          <a:xfrm>
            <a:off x="490537" y="2025034"/>
            <a:ext cx="11206160" cy="503237"/>
          </a:xfrm>
          <a:prstGeom prst="rect">
            <a:avLst/>
          </a:prstGeom>
        </p:spPr>
        <p:txBody>
          <a:bodyPr/>
          <a:lstStyle>
            <a:lvl1pPr marL="0" marR="0" indent="0" algn="l" defTabSz="1218987" rtl="0" eaLnBrk="1" fontAlgn="auto" latinLnBrk="0" hangingPunct="1">
              <a:lnSpc>
                <a:spcPct val="95000"/>
              </a:lnSpc>
              <a:spcBef>
                <a:spcPts val="1200"/>
              </a:spcBef>
              <a:spcAft>
                <a:spcPts val="0"/>
              </a:spcAft>
              <a:buClr>
                <a:schemeClr val="tx2">
                  <a:lumMod val="50000"/>
                </a:schemeClr>
              </a:buClr>
              <a:buSzTx/>
              <a:buFont typeface="Wingdings" panose="05000000000000000000" pitchFamily="2" charset="2"/>
              <a:buNone/>
              <a:tabLst/>
              <a:defRPr sz="1800"/>
            </a:lvl1pPr>
          </a:lstStyle>
          <a:p>
            <a:pPr lvl="0"/>
            <a:r>
              <a:rPr lang="en-US" dirty="0"/>
              <a:t>Placeholder for sub-paragraph if needed. Resize or reposition the imagery below as necessary to accommodate your sub-paragraph.</a:t>
            </a:r>
          </a:p>
        </p:txBody>
      </p:sp>
    </p:spTree>
    <p:extLst>
      <p:ext uri="{BB962C8B-B14F-4D97-AF65-F5344CB8AC3E}">
        <p14:creationId xmlns:p14="http://schemas.microsoft.com/office/powerpoint/2010/main" val="39444776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772AD5-5E3E-CCEA-596C-F650BEA866C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3B965AB-6FF5-85E9-26B3-33360C623194}"/>
              </a:ext>
            </a:extLst>
          </p:cNvPr>
          <p:cNvSpPr>
            <a:spLocks noGrp="1"/>
          </p:cNvSpPr>
          <p:nvPr>
            <p:ph type="sldNum" sz="quarter" idx="10"/>
          </p:nvPr>
        </p:nvSpPr>
        <p:spPr>
          <a:xfrm>
            <a:off x="8610600" y="6356350"/>
            <a:ext cx="2743200" cy="365125"/>
          </a:xfrm>
          <a:prstGeom prst="rect">
            <a:avLst/>
          </a:prstGeom>
        </p:spPr>
        <p:txBody>
          <a:bodyPr/>
          <a:lstStyle/>
          <a:p>
            <a:fld id="{1F9E0552-4669-BE4E-8099-FE677EC0F865}" type="slidenum">
              <a:rPr lang="en-US" smtClean="0"/>
              <a:pPr/>
              <a:t>‹#›</a:t>
            </a:fld>
            <a:endParaRPr lang="en-US" dirty="0"/>
          </a:p>
        </p:txBody>
      </p:sp>
      <p:sp>
        <p:nvSpPr>
          <p:cNvPr id="4" name="Footer Placeholder 3">
            <a:extLst>
              <a:ext uri="{FF2B5EF4-FFF2-40B4-BE49-F238E27FC236}">
                <a16:creationId xmlns:a16="http://schemas.microsoft.com/office/drawing/2014/main" id="{B3F3BCA8-07E9-AE07-AC18-43433AF2C06D}"/>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079A8245-9745-332D-D17D-5472B6CF94D7}"/>
              </a:ext>
            </a:extLst>
          </p:cNvPr>
          <p:cNvSpPr>
            <a:spLocks noGrp="1"/>
          </p:cNvSpPr>
          <p:nvPr>
            <p:ph idx="1" hasCustomPrompt="1"/>
          </p:nvPr>
        </p:nvSpPr>
        <p:spPr>
          <a:xfrm>
            <a:off x="490538" y="2033516"/>
            <a:ext cx="4424362" cy="3910084"/>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97A200F9-28F1-6140-E6DB-1BCA290B4B50}"/>
              </a:ext>
            </a:extLst>
          </p:cNvPr>
          <p:cNvSpPr>
            <a:spLocks noGrp="1"/>
          </p:cNvSpPr>
          <p:nvPr>
            <p:ph idx="12" hasCustomPrompt="1"/>
          </p:nvPr>
        </p:nvSpPr>
        <p:spPr>
          <a:xfrm>
            <a:off x="4914900" y="2033516"/>
            <a:ext cx="6438900" cy="3910084"/>
          </a:xfrm>
          <a:prstGeom prst="rect">
            <a:avLst/>
          </a:prstGeom>
        </p:spPr>
        <p:txBody>
          <a:bodyPr tIns="1005840"/>
          <a:lstStyle>
            <a:lvl1pPr marL="0" indent="0" algn="ctr">
              <a:buNone/>
              <a:defRPr sz="2000"/>
            </a:lvl1pPr>
            <a:lvl2pPr>
              <a:defRPr sz="2000"/>
            </a:lvl2pPr>
            <a:lvl3pPr>
              <a:defRPr sz="2000"/>
            </a:lvl3pPr>
            <a:lvl4pPr>
              <a:defRPr sz="2000"/>
            </a:lvl4pPr>
            <a:lvl5pPr>
              <a:defRPr sz="2000"/>
            </a:lvl5pPr>
          </a:lstStyle>
          <a:p>
            <a:pPr lvl="0"/>
            <a:r>
              <a:rPr lang="en-US" dirty="0"/>
              <a:t>Click to add chart, table, or imagery</a:t>
            </a:r>
          </a:p>
        </p:txBody>
      </p:sp>
    </p:spTree>
    <p:extLst>
      <p:ext uri="{BB962C8B-B14F-4D97-AF65-F5344CB8AC3E}">
        <p14:creationId xmlns:p14="http://schemas.microsoft.com/office/powerpoint/2010/main" val="2079945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D44B7-25F5-330F-A429-CAAA368E64F0}"/>
              </a:ext>
            </a:extLst>
          </p:cNvPr>
          <p:cNvSpPr>
            <a:spLocks noGrp="1"/>
          </p:cNvSpPr>
          <p:nvPr>
            <p:ph type="title"/>
          </p:nvPr>
        </p:nvSpPr>
        <p:spPr>
          <a:xfrm>
            <a:off x="512380" y="1184452"/>
            <a:ext cx="11154737" cy="654050"/>
          </a:xfrm>
        </p:spPr>
        <p:txBody>
          <a:bodyPr/>
          <a:lstStyle/>
          <a:p>
            <a:r>
              <a:rPr lang="en-US"/>
              <a:t>Click to edit Master title style</a:t>
            </a:r>
          </a:p>
        </p:txBody>
      </p:sp>
      <p:sp>
        <p:nvSpPr>
          <p:cNvPr id="4" name="Footer Placeholder 3">
            <a:extLst>
              <a:ext uri="{FF2B5EF4-FFF2-40B4-BE49-F238E27FC236}">
                <a16:creationId xmlns:a16="http://schemas.microsoft.com/office/drawing/2014/main" id="{FBD1E235-E97F-7BD5-A32A-177E5127598C}"/>
              </a:ext>
            </a:extLst>
          </p:cNvPr>
          <p:cNvSpPr>
            <a:spLocks noGrp="1"/>
          </p:cNvSpPr>
          <p:nvPr>
            <p:ph type="ftr" sz="quarter" idx="11"/>
          </p:nvPr>
        </p:nvSpPr>
        <p:spPr/>
        <p:txBody>
          <a:bodyPr/>
          <a:lstStyle/>
          <a:p>
            <a:endParaRPr lang="en-US" dirty="0"/>
          </a:p>
        </p:txBody>
      </p:sp>
      <p:sp>
        <p:nvSpPr>
          <p:cNvPr id="5" name="Content Placeholder 2">
            <a:extLst>
              <a:ext uri="{FF2B5EF4-FFF2-40B4-BE49-F238E27FC236}">
                <a16:creationId xmlns:a16="http://schemas.microsoft.com/office/drawing/2014/main" id="{9B2E057B-0FAE-A2BB-B7B2-7D76046EB666}"/>
              </a:ext>
            </a:extLst>
          </p:cNvPr>
          <p:cNvSpPr>
            <a:spLocks noGrp="1"/>
          </p:cNvSpPr>
          <p:nvPr>
            <p:ph idx="1" hasCustomPrompt="1"/>
          </p:nvPr>
        </p:nvSpPr>
        <p:spPr>
          <a:xfrm>
            <a:off x="49053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2">
            <a:extLst>
              <a:ext uri="{FF2B5EF4-FFF2-40B4-BE49-F238E27FC236}">
                <a16:creationId xmlns:a16="http://schemas.microsoft.com/office/drawing/2014/main" id="{C3D0CAD1-7AB5-F6CF-990A-70A417EF2E86}"/>
              </a:ext>
            </a:extLst>
          </p:cNvPr>
          <p:cNvSpPr>
            <a:spLocks noGrp="1"/>
          </p:cNvSpPr>
          <p:nvPr>
            <p:ph idx="12" hasCustomPrompt="1"/>
          </p:nvPr>
        </p:nvSpPr>
        <p:spPr>
          <a:xfrm>
            <a:off x="6363598" y="2006220"/>
            <a:ext cx="5303520" cy="4059299"/>
          </a:xfrm>
          <a:prstGeom prst="rect">
            <a:avLst/>
          </a:prstGeom>
        </p:spPr>
        <p:txBody>
          <a:bodyPr/>
          <a:lstStyle>
            <a:lvl1pPr>
              <a:defRPr sz="2000"/>
            </a:lvl1pPr>
            <a:lvl2pPr>
              <a:defRPr sz="2000"/>
            </a:lvl2pPr>
            <a:lvl3pPr>
              <a:defRPr sz="2000"/>
            </a:lvl3pPr>
            <a:lvl4pPr>
              <a:defRPr sz="2000"/>
            </a:lvl4pPr>
            <a:lvl5pPr>
              <a:defRPr sz="2000"/>
            </a:lvl5pPr>
          </a:lstStyle>
          <a:p>
            <a:r>
              <a:rPr lang="en-US" dirty="0"/>
              <a:t>For a clear and easily digestible message, keep bullets short and to the point</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63876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image" Target="../media/image2.jpeg"/><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image" Target="../media/image1.jpg"/><Relationship Id="rId5" Type="http://schemas.openxmlformats.org/officeDocument/2006/relationships/slideLayout" Target="../slideLayouts/slideLayout14.xml"/><Relationship Id="rId10" Type="http://schemas.openxmlformats.org/officeDocument/2006/relationships/theme" Target="../theme/theme2.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2.jpe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1.jp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image" Target="../media/image2.jpeg"/><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image" Target="../media/image1.jpg"/><Relationship Id="rId5" Type="http://schemas.openxmlformats.org/officeDocument/2006/relationships/slideLayout" Target="../slideLayouts/slideLayout32.xml"/><Relationship Id="rId10" Type="http://schemas.openxmlformats.org/officeDocument/2006/relationships/theme" Target="../theme/theme4.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image" Target="../media/image9.jpeg"/><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image" Target="../media/image8.jpeg"/><Relationship Id="rId5" Type="http://schemas.openxmlformats.org/officeDocument/2006/relationships/slideLayout" Target="../slideLayouts/slideLayout41.xml"/><Relationship Id="rId10" Type="http://schemas.openxmlformats.org/officeDocument/2006/relationships/theme" Target="../theme/theme5.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0"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1"/>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Parallelogram 5">
            <a:extLst>
              <a:ext uri="{FF2B5EF4-FFF2-40B4-BE49-F238E27FC236}">
                <a16:creationId xmlns:a16="http://schemas.microsoft.com/office/drawing/2014/main" id="{C4EB0D03-7613-8A94-2B5B-4AD83A7D25F8}"/>
              </a:ext>
            </a:extLst>
          </p:cNvPr>
          <p:cNvSpPr/>
          <p:nvPr userDrawn="1"/>
        </p:nvSpPr>
        <p:spPr>
          <a:xfrm>
            <a:off x="4312693" y="6127432"/>
            <a:ext cx="3671247" cy="730568"/>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endParaRPr lang="en-US" dirty="0"/>
          </a:p>
        </p:txBody>
      </p:sp>
    </p:spTree>
    <p:extLst>
      <p:ext uri="{BB962C8B-B14F-4D97-AF65-F5344CB8AC3E}">
        <p14:creationId xmlns:p14="http://schemas.microsoft.com/office/powerpoint/2010/main" val="40635905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4"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0"/>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2965501959"/>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Lst>
  <p:hf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0"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1"/>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512381" y="1184452"/>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6" name="Parallelogram 5">
            <a:extLst>
              <a:ext uri="{FF2B5EF4-FFF2-40B4-BE49-F238E27FC236}">
                <a16:creationId xmlns:a16="http://schemas.microsoft.com/office/drawing/2014/main" id="{C4EB0D03-7613-8A94-2B5B-4AD83A7D25F8}"/>
              </a:ext>
            </a:extLst>
          </p:cNvPr>
          <p:cNvSpPr/>
          <p:nvPr userDrawn="1"/>
        </p:nvSpPr>
        <p:spPr>
          <a:xfrm>
            <a:off x="4312693" y="6127432"/>
            <a:ext cx="3671247" cy="730568"/>
          </a:xfrm>
          <a:prstGeom prst="parallelogram">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4538748" y="6356350"/>
            <a:ext cx="3114505" cy="365125"/>
          </a:xfrm>
          <a:prstGeom prst="rect">
            <a:avLst/>
          </a:prstGeom>
        </p:spPr>
        <p:txBody>
          <a:bodyPr vert="horz" lIns="91440" tIns="45720" rIns="91440" bIns="45720" rtlCol="0" anchor="ctr"/>
          <a:lstStyle>
            <a:lvl1pPr algn="ctr">
              <a:defRPr sz="1600" b="1">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103650138"/>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hf sldNum="0"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a:srcRect t="89347"/>
          <a:stretch/>
        </p:blipFill>
        <p:spPr>
          <a:xfrm>
            <a:off x="4"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screen">
            <a:extLst>
              <a:ext uri="{28A0092B-C50C-407E-A947-70E740481C1C}">
                <a14:useLocalDpi xmlns:a14="http://schemas.microsoft.com/office/drawing/2010/main"/>
              </a:ext>
            </a:extLst>
          </a:blip>
          <a:srcRect b="2228"/>
          <a:stretch/>
        </p:blipFill>
        <p:spPr>
          <a:xfrm>
            <a:off x="0" y="0"/>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r>
              <a:rPr lang="en-US"/>
              <a:t>Name of Meeting – Month Date, Year (ie: ABC Meeting – January, 18, 2024)</a:t>
            </a:r>
            <a:endParaRPr lang="en-US" dirty="0"/>
          </a:p>
        </p:txBody>
      </p:sp>
    </p:spTree>
    <p:extLst>
      <p:ext uri="{BB962C8B-B14F-4D97-AF65-F5344CB8AC3E}">
        <p14:creationId xmlns:p14="http://schemas.microsoft.com/office/powerpoint/2010/main" val="3516485057"/>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hf sldNum="0"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blue background&#10;&#10;Description automatically generated">
            <a:extLst>
              <a:ext uri="{FF2B5EF4-FFF2-40B4-BE49-F238E27FC236}">
                <a16:creationId xmlns:a16="http://schemas.microsoft.com/office/drawing/2014/main" id="{B3CFF293-97CD-3D5E-E207-1DE452C9E7FB}"/>
              </a:ext>
            </a:extLst>
          </p:cNvPr>
          <p:cNvPicPr>
            <a:picLocks noChangeAspect="1"/>
          </p:cNvPicPr>
          <p:nvPr userDrawn="1"/>
        </p:nvPicPr>
        <p:blipFill rotWithShape="1">
          <a:blip r:embed="rId11" cstate="email">
            <a:extLst>
              <a:ext uri="{28A0092B-C50C-407E-A947-70E740481C1C}">
                <a14:useLocalDpi xmlns:a14="http://schemas.microsoft.com/office/drawing/2010/main"/>
              </a:ext>
            </a:extLst>
          </a:blip>
          <a:srcRect t="89347"/>
          <a:stretch/>
        </p:blipFill>
        <p:spPr>
          <a:xfrm>
            <a:off x="4" y="6127431"/>
            <a:ext cx="12191996" cy="730569"/>
          </a:xfrm>
          <a:prstGeom prst="rect">
            <a:avLst/>
          </a:prstGeom>
        </p:spPr>
      </p:pic>
      <p:pic>
        <p:nvPicPr>
          <p:cNvPr id="19" name="Picture 18">
            <a:extLst>
              <a:ext uri="{FF2B5EF4-FFF2-40B4-BE49-F238E27FC236}">
                <a16:creationId xmlns:a16="http://schemas.microsoft.com/office/drawing/2014/main" id="{E764234A-87A5-3F4B-B109-D27377458136}"/>
              </a:ext>
            </a:extLst>
          </p:cNvPr>
          <p:cNvPicPr>
            <a:picLocks noChangeAspect="1"/>
          </p:cNvPicPr>
          <p:nvPr userDrawn="1"/>
        </p:nvPicPr>
        <p:blipFill rotWithShape="1">
          <a:blip r:embed="rId12" cstate="email">
            <a:extLst>
              <a:ext uri="{28A0092B-C50C-407E-A947-70E740481C1C}">
                <a14:useLocalDpi xmlns:a14="http://schemas.microsoft.com/office/drawing/2010/main"/>
              </a:ext>
            </a:extLst>
          </a:blip>
          <a:srcRect b="2228"/>
          <a:stretch/>
        </p:blipFill>
        <p:spPr>
          <a:xfrm>
            <a:off x="0" y="0"/>
            <a:ext cx="12192000" cy="5990906"/>
          </a:xfrm>
          <a:prstGeom prst="rect">
            <a:avLst/>
          </a:prstGeom>
        </p:spPr>
      </p:pic>
      <p:sp>
        <p:nvSpPr>
          <p:cNvPr id="16" name="Title Placeholder 15">
            <a:extLst>
              <a:ext uri="{FF2B5EF4-FFF2-40B4-BE49-F238E27FC236}">
                <a16:creationId xmlns:a16="http://schemas.microsoft.com/office/drawing/2014/main" id="{C4F23CB8-1DB8-0C4C-9438-0D5C0A397230}"/>
              </a:ext>
            </a:extLst>
          </p:cNvPr>
          <p:cNvSpPr>
            <a:spLocks noGrp="1"/>
          </p:cNvSpPr>
          <p:nvPr>
            <p:ph type="title"/>
          </p:nvPr>
        </p:nvSpPr>
        <p:spPr>
          <a:xfrm>
            <a:off x="1384251" y="136525"/>
            <a:ext cx="10515600" cy="654050"/>
          </a:xfrm>
          <a:prstGeom prst="rect">
            <a:avLst/>
          </a:prstGeom>
        </p:spPr>
        <p:txBody>
          <a:bodyPr vert="horz" lIns="91440" tIns="45720" rIns="91440" bIns="45720" rtlCol="0" anchor="ctr">
            <a:noAutofit/>
          </a:bodyPr>
          <a:lstStyle/>
          <a:p>
            <a:r>
              <a:rPr lang="en-US" dirty="0"/>
              <a:t>The slide header is 24 points is sentence case using Arial Bold font.</a:t>
            </a:r>
            <a:br>
              <a:rPr lang="en-US" dirty="0"/>
            </a:br>
            <a:r>
              <a:rPr lang="en-US" dirty="0"/>
              <a:t>Headers should be concise, two lines of text maximum.</a:t>
            </a:r>
          </a:p>
        </p:txBody>
      </p:sp>
      <p:sp>
        <p:nvSpPr>
          <p:cNvPr id="8" name="Footer Placeholder 7">
            <a:extLst>
              <a:ext uri="{FF2B5EF4-FFF2-40B4-BE49-F238E27FC236}">
                <a16:creationId xmlns:a16="http://schemas.microsoft.com/office/drawing/2014/main" id="{512BDE73-8A33-F86B-FC24-4FA9E1E001AC}"/>
              </a:ext>
            </a:extLst>
          </p:cNvPr>
          <p:cNvSpPr>
            <a:spLocks noGrp="1"/>
          </p:cNvSpPr>
          <p:nvPr>
            <p:ph type="ftr" sz="quarter" idx="3"/>
          </p:nvPr>
        </p:nvSpPr>
        <p:spPr>
          <a:xfrm>
            <a:off x="599096" y="6356349"/>
            <a:ext cx="7747462" cy="365125"/>
          </a:xfrm>
          <a:prstGeom prst="rect">
            <a:avLst/>
          </a:prstGeom>
        </p:spPr>
        <p:txBody>
          <a:bodyPr vert="horz" lIns="91440" tIns="45720" rIns="91440" bIns="45720" rtlCol="0" anchor="ctr"/>
          <a:lstStyle>
            <a:lvl1pPr algn="l">
              <a:defRPr sz="1600" b="0">
                <a:solidFill>
                  <a:srgbClr val="336195"/>
                </a:solidFill>
              </a:defRPr>
            </a:lvl1pPr>
          </a:lstStyle>
          <a:p>
            <a:endParaRPr lang="en-US" dirty="0"/>
          </a:p>
        </p:txBody>
      </p:sp>
    </p:spTree>
    <p:extLst>
      <p:ext uri="{BB962C8B-B14F-4D97-AF65-F5344CB8AC3E}">
        <p14:creationId xmlns:p14="http://schemas.microsoft.com/office/powerpoint/2010/main" val="178943761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Lst>
  <p:hf hdr="0" dt="0"/>
  <p:txStyles>
    <p:titleStyle>
      <a:lvl1pPr algn="l" defTabSz="914400" rtl="0" eaLnBrk="1" latinLnBrk="0" hangingPunct="1">
        <a:lnSpc>
          <a:spcPct val="90000"/>
        </a:lnSpc>
        <a:spcBef>
          <a:spcPct val="0"/>
        </a:spcBef>
        <a:buNone/>
        <a:defRPr sz="2400" b="1" i="0" kern="1200">
          <a:solidFill>
            <a:srgbClr val="172857"/>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0.xml"/><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31.xml"/></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19.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2.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3.xml"/><Relationship Id="rId1" Type="http://schemas.openxmlformats.org/officeDocument/2006/relationships/slideLayout" Target="../slideLayouts/slideLayout32.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24.xml"/><Relationship Id="rId1" Type="http://schemas.openxmlformats.org/officeDocument/2006/relationships/slideLayout" Target="../slideLayouts/slideLayout32.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5.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6.xml"/><Relationship Id="rId1" Type="http://schemas.openxmlformats.org/officeDocument/2006/relationships/slideLayout" Target="../slideLayouts/slideLayout32.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8.xml"/><Relationship Id="rId1" Type="http://schemas.openxmlformats.org/officeDocument/2006/relationships/slideLayout" Target="../slideLayouts/slideLayout3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32.xml"/><Relationship Id="rId4" Type="http://schemas.openxmlformats.org/officeDocument/2006/relationships/image" Target="../media/image42.jp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40.xml"/></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0.xml"/><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1.xml"/><Relationship Id="rId1" Type="http://schemas.openxmlformats.org/officeDocument/2006/relationships/slideLayout" Target="../slideLayouts/slideLayout32.xml"/></Relationships>
</file>

<file path=ppt/slides/_rels/slide3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32.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32.xml"/></Relationships>
</file>

<file path=ppt/slides/_rels/slide36.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36.xm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7.xml"/><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8.xml"/><Relationship Id="rId1" Type="http://schemas.openxmlformats.org/officeDocument/2006/relationships/slideLayout" Target="../slideLayouts/slideLayout32.xml"/></Relationships>
</file>

<file path=ppt/slides/_rels/slide3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9.xml"/><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0.xml"/><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31.xml"/></Relationships>
</file>

<file path=ppt/slides/_rels/slide4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2.xml"/><Relationship Id="rId1" Type="http://schemas.openxmlformats.org/officeDocument/2006/relationships/slideLayout" Target="../slideLayouts/slideLayout31.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32.xml"/><Relationship Id="rId4" Type="http://schemas.openxmlformats.org/officeDocument/2006/relationships/chart" Target="../charts/chart2.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40.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0E7916F-E832-6552-FCB7-DDDBECF5E7B9}"/>
              </a:ext>
            </a:extLst>
          </p:cNvPr>
          <p:cNvSpPr>
            <a:spLocks noGrp="1"/>
          </p:cNvSpPr>
          <p:nvPr>
            <p:ph type="ctrTitle"/>
          </p:nvPr>
        </p:nvSpPr>
        <p:spPr>
          <a:xfrm>
            <a:off x="524434" y="2896272"/>
            <a:ext cx="11008435" cy="1065456"/>
          </a:xfrm>
        </p:spPr>
        <p:txBody>
          <a:bodyPr/>
          <a:lstStyle/>
          <a:p>
            <a:r>
              <a:rPr lang="en-US" sz="5000" dirty="0"/>
              <a:t>AOA: An Overview and Insight on the Value of Membership</a:t>
            </a:r>
          </a:p>
        </p:txBody>
      </p:sp>
      <p:sp>
        <p:nvSpPr>
          <p:cNvPr id="6" name="Text Placeholder 5">
            <a:extLst>
              <a:ext uri="{FF2B5EF4-FFF2-40B4-BE49-F238E27FC236}">
                <a16:creationId xmlns:a16="http://schemas.microsoft.com/office/drawing/2014/main" id="{8B2A62DA-4FE6-F59C-D382-1D627B31FE8D}"/>
              </a:ext>
            </a:extLst>
          </p:cNvPr>
          <p:cNvSpPr>
            <a:spLocks noGrp="1"/>
          </p:cNvSpPr>
          <p:nvPr>
            <p:ph type="body" sz="quarter" idx="13"/>
          </p:nvPr>
        </p:nvSpPr>
        <p:spPr>
          <a:xfrm>
            <a:off x="524434" y="3681571"/>
            <a:ext cx="10219765" cy="1140201"/>
          </a:xfrm>
        </p:spPr>
        <p:txBody>
          <a:bodyPr/>
          <a:lstStyle/>
          <a:p>
            <a:pPr>
              <a:lnSpc>
                <a:spcPct val="100000"/>
              </a:lnSpc>
              <a:spcBef>
                <a:spcPts val="0"/>
              </a:spcBef>
            </a:pPr>
            <a:endParaRPr lang="en-US" sz="2800" b="1" i="0" dirty="0">
              <a:solidFill>
                <a:srgbClr val="002060"/>
              </a:solidFill>
            </a:endParaRPr>
          </a:p>
          <a:p>
            <a:endParaRPr lang="en-US" dirty="0"/>
          </a:p>
        </p:txBody>
      </p:sp>
    </p:spTree>
    <p:extLst>
      <p:ext uri="{BB962C8B-B14F-4D97-AF65-F5344CB8AC3E}">
        <p14:creationId xmlns:p14="http://schemas.microsoft.com/office/powerpoint/2010/main" val="37013326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77F6C46-44C4-962A-7DFF-9B68AF0C1341}"/>
              </a:ext>
            </a:extLst>
          </p:cNvPr>
          <p:cNvSpPr>
            <a:spLocks noGrp="1"/>
          </p:cNvSpPr>
          <p:nvPr>
            <p:ph idx="1"/>
          </p:nvPr>
        </p:nvSpPr>
        <p:spPr/>
        <p:txBody>
          <a:bodyPr/>
          <a:lstStyle/>
          <a:p>
            <a:pPr algn="l" rtl="0" fontAlgn="base"/>
            <a:r>
              <a:rPr lang="en-US" sz="2400" b="1" i="0" u="none" strike="noStrike" dirty="0">
                <a:effectLst/>
                <a:latin typeface="Arial (Body)"/>
              </a:rPr>
              <a:t>Establishing AOA Board Certification as the certification of choice for DOs</a:t>
            </a:r>
            <a:r>
              <a:rPr lang="en-US" sz="2400" b="0" i="0" dirty="0">
                <a:effectLst/>
                <a:latin typeface="Arial (Body)"/>
              </a:rPr>
              <a:t>​</a:t>
            </a:r>
          </a:p>
          <a:p>
            <a:pPr lvl="1" fontAlgn="base"/>
            <a:r>
              <a:rPr lang="en-US" sz="2400" b="0" i="0" u="none" strike="noStrike" dirty="0">
                <a:effectLst/>
                <a:latin typeface="Arial (Body)"/>
              </a:rPr>
              <a:t>80-year tradition of excellence</a:t>
            </a:r>
            <a:r>
              <a:rPr lang="en-US" sz="2400" b="0" i="0" dirty="0">
                <a:effectLst/>
                <a:latin typeface="Arial (Body)"/>
              </a:rPr>
              <a:t>​</a:t>
            </a:r>
          </a:p>
          <a:p>
            <a:pPr lvl="1" fontAlgn="base"/>
            <a:r>
              <a:rPr lang="en-US" sz="2400" b="0" i="0" u="none" strike="noStrike" dirty="0">
                <a:effectLst/>
                <a:latin typeface="Arial (Body)"/>
              </a:rPr>
              <a:t>Indicator of clinical distinction</a:t>
            </a:r>
            <a:r>
              <a:rPr lang="en-US" sz="2400" b="0" i="0" dirty="0">
                <a:effectLst/>
                <a:latin typeface="Arial (Body)"/>
              </a:rPr>
              <a:t>​</a:t>
            </a:r>
          </a:p>
          <a:p>
            <a:pPr lvl="1" fontAlgn="base"/>
            <a:r>
              <a:rPr lang="en-US" sz="2400" b="0" i="0" u="none" strike="noStrike" dirty="0">
                <a:effectLst/>
                <a:latin typeface="Arial (Body)"/>
              </a:rPr>
              <a:t>Qualification for ACGME program directors and faculty</a:t>
            </a:r>
            <a:r>
              <a:rPr lang="en-US" sz="2400" b="0" i="0" dirty="0">
                <a:effectLst/>
                <a:latin typeface="Arial (Body)"/>
              </a:rPr>
              <a:t>​</a:t>
            </a:r>
          </a:p>
          <a:p>
            <a:pPr lvl="1" fontAlgn="base"/>
            <a:r>
              <a:rPr lang="en-US" sz="2400" b="0" i="0" u="none" strike="noStrike" dirty="0">
                <a:effectLst/>
                <a:latin typeface="Arial (Body)"/>
              </a:rPr>
              <a:t>Outcome measure for ACGME residents and fellows</a:t>
            </a:r>
            <a:endParaRPr lang="en-US" sz="2400" b="0" i="0" dirty="0">
              <a:effectLst/>
              <a:latin typeface="Arial (Body)"/>
            </a:endParaRPr>
          </a:p>
          <a:p>
            <a:endParaRPr lang="en-US" dirty="0"/>
          </a:p>
        </p:txBody>
      </p:sp>
      <p:sp>
        <p:nvSpPr>
          <p:cNvPr id="3" name="Picture Placeholder 2">
            <a:extLst>
              <a:ext uri="{FF2B5EF4-FFF2-40B4-BE49-F238E27FC236}">
                <a16:creationId xmlns:a16="http://schemas.microsoft.com/office/drawing/2014/main" id="{3FDA634B-77C3-B2A5-EF39-D658A4FFB5BB}"/>
              </a:ext>
            </a:extLst>
          </p:cNvPr>
          <p:cNvSpPr>
            <a:spLocks noGrp="1"/>
          </p:cNvSpPr>
          <p:nvPr>
            <p:ph type="pic" sz="quarter" idx="10"/>
          </p:nvPr>
        </p:nvSpPr>
        <p:spPr/>
        <p:txBody>
          <a:bodyPr/>
          <a:lstStyle/>
          <a:p>
            <a:endParaRPr lang="en-US"/>
          </a:p>
        </p:txBody>
      </p:sp>
      <p:sp>
        <p:nvSpPr>
          <p:cNvPr id="4" name="Title 3">
            <a:extLst>
              <a:ext uri="{FF2B5EF4-FFF2-40B4-BE49-F238E27FC236}">
                <a16:creationId xmlns:a16="http://schemas.microsoft.com/office/drawing/2014/main" id="{6FEDA227-94DA-7C1C-55A2-5812DD6F4D1B}"/>
              </a:ext>
            </a:extLst>
          </p:cNvPr>
          <p:cNvSpPr>
            <a:spLocks noGrp="1"/>
          </p:cNvSpPr>
          <p:nvPr>
            <p:ph type="title"/>
          </p:nvPr>
        </p:nvSpPr>
        <p:spPr/>
        <p:txBody>
          <a:bodyPr/>
          <a:lstStyle/>
          <a:p>
            <a:r>
              <a:rPr lang="en-US" dirty="0"/>
              <a:t>Osteopathic Board Certification</a:t>
            </a:r>
          </a:p>
        </p:txBody>
      </p:sp>
      <p:sp>
        <p:nvSpPr>
          <p:cNvPr id="5" name="Footer Placeholder 4">
            <a:extLst>
              <a:ext uri="{FF2B5EF4-FFF2-40B4-BE49-F238E27FC236}">
                <a16:creationId xmlns:a16="http://schemas.microsoft.com/office/drawing/2014/main" id="{17DCB8E7-9033-B22E-AE63-60592F422D8D}"/>
              </a:ext>
            </a:extLst>
          </p:cNvPr>
          <p:cNvSpPr>
            <a:spLocks noGrp="1"/>
          </p:cNvSpPr>
          <p:nvPr>
            <p:ph type="ftr" sz="quarter" idx="3"/>
          </p:nvPr>
        </p:nvSpPr>
        <p:spPr/>
        <p:txBody>
          <a:bodyPr/>
          <a:lstStyle/>
          <a:p>
            <a:r>
              <a:rPr lang="en-US" dirty="0"/>
              <a:t>Name of Meeting – Month Date, Year (</a:t>
            </a:r>
            <a:r>
              <a:rPr lang="en-US" dirty="0" err="1"/>
              <a:t>ie</a:t>
            </a:r>
            <a:r>
              <a:rPr lang="en-US" dirty="0"/>
              <a:t>: ABC Meeting – January, 18, 2024)</a:t>
            </a:r>
          </a:p>
        </p:txBody>
      </p:sp>
      <p:grpSp>
        <p:nvGrpSpPr>
          <p:cNvPr id="6" name="Group 5">
            <a:extLst>
              <a:ext uri="{FF2B5EF4-FFF2-40B4-BE49-F238E27FC236}">
                <a16:creationId xmlns:a16="http://schemas.microsoft.com/office/drawing/2014/main" id="{335AE089-5713-AEC6-0B7E-855707B897CF}"/>
              </a:ext>
            </a:extLst>
          </p:cNvPr>
          <p:cNvGrpSpPr/>
          <p:nvPr/>
        </p:nvGrpSpPr>
        <p:grpSpPr>
          <a:xfrm>
            <a:off x="7345254" y="1355761"/>
            <a:ext cx="4399598" cy="4435236"/>
            <a:chOff x="7391400" y="1432164"/>
            <a:chExt cx="4399598" cy="4435236"/>
          </a:xfrm>
        </p:grpSpPr>
        <p:pic>
          <p:nvPicPr>
            <p:cNvPr id="7" name="Picture 6" descr="A person in a suit&#10;&#10;Description automatically generated with low confidence">
              <a:extLst>
                <a:ext uri="{FF2B5EF4-FFF2-40B4-BE49-F238E27FC236}">
                  <a16:creationId xmlns:a16="http://schemas.microsoft.com/office/drawing/2014/main" id="{30A71F89-8932-9F1E-783B-6C05C6A786C3}"/>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20000" y="1432164"/>
              <a:ext cx="3828098" cy="3828098"/>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8" name="TextBox 2">
              <a:extLst>
                <a:ext uri="{FF2B5EF4-FFF2-40B4-BE49-F238E27FC236}">
                  <a16:creationId xmlns:a16="http://schemas.microsoft.com/office/drawing/2014/main" id="{A320D3E6-66A5-A9E7-1759-0DB5A50FD67C}"/>
                </a:ext>
              </a:extLst>
            </p:cNvPr>
            <p:cNvSpPr txBox="1"/>
            <p:nvPr/>
          </p:nvSpPr>
          <p:spPr>
            <a:xfrm>
              <a:off x="7391400" y="5405735"/>
              <a:ext cx="4399598" cy="46166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1F497D"/>
                  </a:solidFill>
                  <a:effectLst/>
                  <a:uLnTx/>
                  <a:uFillTx/>
                  <a:latin typeface="Arial" panose="020B0604020202020204" pitchFamily="34" charset="0"/>
                  <a:ea typeface="+mn-ea"/>
                  <a:cs typeface="Arial" panose="020B0604020202020204" pitchFamily="34" charset="0"/>
                </a:rPr>
                <a:t>certification.osteopathic.org</a:t>
              </a:r>
            </a:p>
          </p:txBody>
        </p:sp>
      </p:grpSp>
    </p:spTree>
    <p:extLst>
      <p:ext uri="{BB962C8B-B14F-4D97-AF65-F5344CB8AC3E}">
        <p14:creationId xmlns:p14="http://schemas.microsoft.com/office/powerpoint/2010/main" val="3832006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F877BA-654F-95FF-9A23-B0F4BDCFB72D}"/>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E8C2FE34-18CD-7D39-DE77-AE86EA04AD38}"/>
              </a:ext>
            </a:extLst>
          </p:cNvPr>
          <p:cNvSpPr>
            <a:spLocks noGrp="1"/>
          </p:cNvSpPr>
          <p:nvPr>
            <p:ph type="title"/>
          </p:nvPr>
        </p:nvSpPr>
        <p:spPr/>
        <p:txBody>
          <a:bodyPr/>
          <a:lstStyle/>
          <a:p>
            <a:r>
              <a:rPr lang="en-US" sz="2800" dirty="0"/>
              <a:t>Innovating Osteopathic Board Certification</a:t>
            </a:r>
          </a:p>
        </p:txBody>
      </p:sp>
      <p:sp>
        <p:nvSpPr>
          <p:cNvPr id="3" name="object 3">
            <a:extLst>
              <a:ext uri="{FF2B5EF4-FFF2-40B4-BE49-F238E27FC236}">
                <a16:creationId xmlns:a16="http://schemas.microsoft.com/office/drawing/2014/main" id="{FAAAE312-A20F-D4E7-4FB4-15D49DDFBB32}"/>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12" name="Picture 11" descr="A close-up of a blue sign&#10;&#10;Description automatically generated">
            <a:extLst>
              <a:ext uri="{FF2B5EF4-FFF2-40B4-BE49-F238E27FC236}">
                <a16:creationId xmlns:a16="http://schemas.microsoft.com/office/drawing/2014/main" id="{EB2ABD03-09F6-C1AC-0692-4C769B612A08}"/>
              </a:ext>
            </a:extLst>
          </p:cNvPr>
          <p:cNvPicPr>
            <a:picLocks noChangeAspect="1"/>
          </p:cNvPicPr>
          <p:nvPr/>
        </p:nvPicPr>
        <p:blipFill>
          <a:blip r:embed="rId3"/>
          <a:stretch>
            <a:fillRect/>
          </a:stretch>
        </p:blipFill>
        <p:spPr>
          <a:xfrm>
            <a:off x="297910" y="1240510"/>
            <a:ext cx="11601941" cy="4508937"/>
          </a:xfrm>
          <a:prstGeom prst="rect">
            <a:avLst/>
          </a:prstGeom>
        </p:spPr>
      </p:pic>
      <p:sp>
        <p:nvSpPr>
          <p:cNvPr id="5" name="Footer Placeholder 4">
            <a:extLst>
              <a:ext uri="{FF2B5EF4-FFF2-40B4-BE49-F238E27FC236}">
                <a16:creationId xmlns:a16="http://schemas.microsoft.com/office/drawing/2014/main" id="{46AE27EA-D761-BCB7-9A53-1BC70D5E72F2}"/>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4308230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05F12F2-204C-E1BB-A2BE-9D4B0D181C64}"/>
              </a:ext>
            </a:extLst>
          </p:cNvPr>
          <p:cNvSpPr>
            <a:spLocks noGrp="1"/>
          </p:cNvSpPr>
          <p:nvPr>
            <p:ph idx="1"/>
          </p:nvPr>
        </p:nvSpPr>
        <p:spPr/>
        <p:txBody>
          <a:bodyPr/>
          <a:lstStyle/>
          <a:p>
            <a:pPr algn="l" rtl="0" fontAlgn="base">
              <a:buFont typeface="Arial" panose="020B0604020202020204" pitchFamily="34" charset="0"/>
              <a:buChar char="•"/>
            </a:pPr>
            <a:r>
              <a:rPr lang="en-US" sz="2400" b="1" i="0" u="none" strike="noStrike" dirty="0">
                <a:effectLst/>
                <a:latin typeface="Arial (Body)"/>
              </a:rPr>
              <a:t>Joint Providership Program</a:t>
            </a:r>
            <a:r>
              <a:rPr lang="en-US" sz="2400" b="0" i="0" dirty="0">
                <a:effectLst/>
                <a:latin typeface="Arial (Body)"/>
              </a:rPr>
              <a:t>​</a:t>
            </a:r>
            <a:br>
              <a:rPr lang="en-US" sz="2400" b="0" i="0" dirty="0">
                <a:effectLst/>
                <a:latin typeface="Arial (Body)"/>
              </a:rPr>
            </a:br>
            <a:r>
              <a:rPr lang="en-US" sz="2400" b="0" i="0" u="none" strike="noStrike" dirty="0">
                <a:effectLst/>
                <a:latin typeface="Arial (Body)"/>
              </a:rPr>
              <a:t>AOA is an ACCME-accredited provider</a:t>
            </a:r>
            <a:r>
              <a:rPr lang="en-US" sz="2400" b="0" i="0" dirty="0">
                <a:effectLst/>
                <a:latin typeface="Arial (Body)"/>
              </a:rPr>
              <a:t>​</a:t>
            </a:r>
          </a:p>
          <a:p>
            <a:pPr algn="l" rtl="0" fontAlgn="base">
              <a:buFont typeface="Arial" panose="020B0604020202020204" pitchFamily="34" charset="0"/>
              <a:buChar char="•"/>
            </a:pPr>
            <a:r>
              <a:rPr lang="en-US" sz="2400" b="1" i="0" u="none" strike="noStrike" dirty="0">
                <a:effectLst/>
                <a:latin typeface="Arial (Body)"/>
              </a:rPr>
              <a:t>On-demand enduring OMED content</a:t>
            </a:r>
            <a:r>
              <a:rPr lang="en-US" sz="2400" b="0" i="0" dirty="0">
                <a:effectLst/>
                <a:latin typeface="Arial (Body)"/>
              </a:rPr>
              <a:t>​</a:t>
            </a:r>
            <a:br>
              <a:rPr lang="en-US" sz="2400" b="0" i="0" dirty="0">
                <a:effectLst/>
                <a:latin typeface="Arial (Body)"/>
              </a:rPr>
            </a:br>
            <a:r>
              <a:rPr lang="en-US" sz="2400" b="0" i="0" u="none" strike="noStrike" dirty="0">
                <a:effectLst/>
                <a:latin typeface="Arial (Body)"/>
              </a:rPr>
              <a:t>OMED21: 9 specialty colleges</a:t>
            </a:r>
            <a:r>
              <a:rPr lang="en-US" sz="2400" b="0" i="0" dirty="0">
                <a:effectLst/>
                <a:latin typeface="Arial (Body)"/>
              </a:rPr>
              <a:t>​</a:t>
            </a:r>
            <a:br>
              <a:rPr lang="en-US" sz="2400" b="0" i="0" dirty="0">
                <a:effectLst/>
                <a:latin typeface="Arial (Body)"/>
              </a:rPr>
            </a:br>
            <a:r>
              <a:rPr lang="en-US" sz="2400" b="0" i="0" u="none" strike="noStrike" dirty="0">
                <a:effectLst/>
                <a:latin typeface="Arial (Body)"/>
              </a:rPr>
              <a:t>OMED22: 17 specialty colleges</a:t>
            </a:r>
            <a:r>
              <a:rPr lang="en-US" sz="2400" b="0" i="0" dirty="0">
                <a:effectLst/>
                <a:latin typeface="Arial (Body)"/>
              </a:rPr>
              <a:t>​</a:t>
            </a:r>
            <a:br>
              <a:rPr lang="en-US" sz="2400" b="0" i="0" dirty="0">
                <a:effectLst/>
                <a:latin typeface="Arial (Body)"/>
              </a:rPr>
            </a:br>
            <a:r>
              <a:rPr lang="en-US" sz="2400" b="0" i="0" u="none" strike="noStrike" dirty="0">
                <a:effectLst/>
                <a:latin typeface="Arial (Body)"/>
              </a:rPr>
              <a:t>OMED23: All 21 specialty colleges</a:t>
            </a:r>
            <a:r>
              <a:rPr lang="en-US" sz="2400" b="0" i="0" dirty="0">
                <a:effectLst/>
                <a:latin typeface="Arial (Body)"/>
              </a:rPr>
              <a:t>​</a:t>
            </a:r>
          </a:p>
          <a:p>
            <a:pPr algn="l" rtl="0" fontAlgn="base">
              <a:buFont typeface="Arial" panose="020B0604020202020204" pitchFamily="34" charset="0"/>
              <a:buChar char="•"/>
            </a:pPr>
            <a:r>
              <a:rPr lang="en-US" sz="2400" b="1" i="0" u="none" strike="noStrike" dirty="0">
                <a:effectLst/>
                <a:latin typeface="Arial (Body)"/>
              </a:rPr>
              <a:t>Learning Management System</a:t>
            </a:r>
            <a:r>
              <a:rPr lang="en-US" sz="2400" b="0" i="0" dirty="0">
                <a:effectLst/>
                <a:latin typeface="Arial (Body)"/>
              </a:rPr>
              <a:t>​</a:t>
            </a:r>
            <a:br>
              <a:rPr lang="en-US" sz="2400" b="0" i="0" dirty="0">
                <a:effectLst/>
                <a:latin typeface="Arial (Body)"/>
              </a:rPr>
            </a:br>
            <a:r>
              <a:rPr lang="en-US" sz="2400" b="0" i="0" u="none" strike="noStrike" dirty="0">
                <a:effectLst/>
                <a:latin typeface="Arial (Body)"/>
              </a:rPr>
              <a:t>AOA Online Learning services available for osteopathic organizations without an LMS</a:t>
            </a:r>
            <a:r>
              <a:rPr lang="en-US" sz="2400" b="0" i="0" dirty="0">
                <a:effectLst/>
                <a:latin typeface="Arial (Body)"/>
              </a:rPr>
              <a:t>​​</a:t>
            </a:r>
          </a:p>
          <a:p>
            <a:pPr algn="l" rtl="0" fontAlgn="base">
              <a:buFont typeface="Arial" panose="020B0604020202020204" pitchFamily="34" charset="0"/>
              <a:buChar char="•"/>
            </a:pPr>
            <a:r>
              <a:rPr lang="en-US" sz="2400" b="1" i="0" u="none" strike="noStrike" dirty="0">
                <a:effectLst/>
                <a:latin typeface="Arial (Body)"/>
              </a:rPr>
              <a:t>Osteopathically Distinct CME Task Force</a:t>
            </a:r>
            <a:r>
              <a:rPr lang="en-US" sz="2400" b="0" i="0" dirty="0">
                <a:effectLst/>
                <a:latin typeface="Arial (Body)"/>
              </a:rPr>
              <a:t>​</a:t>
            </a:r>
            <a:br>
              <a:rPr lang="en-US" sz="2400" b="0" i="0" dirty="0">
                <a:effectLst/>
                <a:latin typeface="Arial (Body)"/>
              </a:rPr>
            </a:br>
            <a:r>
              <a:rPr lang="en-US" sz="2400" b="0" i="0" u="none" strike="noStrike" dirty="0">
                <a:effectLst/>
                <a:latin typeface="Arial (Body)"/>
              </a:rPr>
              <a:t>Representatives from AOSED, SOSE and other CME sponsors</a:t>
            </a:r>
            <a:r>
              <a:rPr lang="en-US" sz="2400" b="0" i="0" dirty="0">
                <a:effectLst/>
                <a:latin typeface="Arial (Body)"/>
              </a:rPr>
              <a:t>​</a:t>
            </a:r>
          </a:p>
          <a:p>
            <a:endParaRPr lang="en-US" dirty="0"/>
          </a:p>
        </p:txBody>
      </p:sp>
      <p:sp>
        <p:nvSpPr>
          <p:cNvPr id="4" name="Title 3">
            <a:extLst>
              <a:ext uri="{FF2B5EF4-FFF2-40B4-BE49-F238E27FC236}">
                <a16:creationId xmlns:a16="http://schemas.microsoft.com/office/drawing/2014/main" id="{35097D40-3682-ADBA-EF84-51B728AEFBFC}"/>
              </a:ext>
            </a:extLst>
          </p:cNvPr>
          <p:cNvSpPr>
            <a:spLocks noGrp="1"/>
          </p:cNvSpPr>
          <p:nvPr>
            <p:ph type="title"/>
          </p:nvPr>
        </p:nvSpPr>
        <p:spPr/>
        <p:txBody>
          <a:bodyPr/>
          <a:lstStyle/>
          <a:p>
            <a:r>
              <a:rPr lang="en-US" dirty="0"/>
              <a:t>Continuing Medical Education</a:t>
            </a:r>
          </a:p>
        </p:txBody>
      </p:sp>
      <p:sp>
        <p:nvSpPr>
          <p:cNvPr id="5" name="Footer Placeholder 4">
            <a:extLst>
              <a:ext uri="{FF2B5EF4-FFF2-40B4-BE49-F238E27FC236}">
                <a16:creationId xmlns:a16="http://schemas.microsoft.com/office/drawing/2014/main" id="{68397BE2-C824-2F2F-15A0-41409F036BBB}"/>
              </a:ext>
            </a:extLst>
          </p:cNvPr>
          <p:cNvSpPr>
            <a:spLocks noGrp="1"/>
          </p:cNvSpPr>
          <p:nvPr>
            <p:ph type="ftr" sz="quarter" idx="3"/>
          </p:nvPr>
        </p:nvSpPr>
        <p:spPr/>
        <p:txBody>
          <a:bodyPr/>
          <a:lstStyle/>
          <a:p>
            <a:r>
              <a:rPr lang="en-US" dirty="0"/>
              <a:t>Name of Meeting – Month Date, Year (</a:t>
            </a:r>
            <a:r>
              <a:rPr lang="en-US" dirty="0" err="1"/>
              <a:t>ie</a:t>
            </a:r>
            <a:r>
              <a:rPr lang="en-US" dirty="0"/>
              <a:t>: ABC Meeting – January, 18, 2024)</a:t>
            </a:r>
          </a:p>
        </p:txBody>
      </p:sp>
      <p:pic>
        <p:nvPicPr>
          <p:cNvPr id="26626" name="Picture 2">
            <a:extLst>
              <a:ext uri="{FF2B5EF4-FFF2-40B4-BE49-F238E27FC236}">
                <a16:creationId xmlns:a16="http://schemas.microsoft.com/office/drawing/2014/main" id="{FCCFDF36-A51C-056F-1D08-0B3434E916B2}"/>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5615" r="5615"/>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07474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6F220C0-301A-6317-B449-52972D227158}"/>
              </a:ext>
            </a:extLst>
          </p:cNvPr>
          <p:cNvSpPr>
            <a:spLocks noGrp="1"/>
          </p:cNvSpPr>
          <p:nvPr>
            <p:ph idx="1"/>
          </p:nvPr>
        </p:nvSpPr>
        <p:spPr/>
        <p:txBody>
          <a:bodyPr>
            <a:normAutofit fontScale="25000" lnSpcReduction="20000"/>
          </a:bodyPr>
          <a:lstStyle/>
          <a:p>
            <a:pPr algn="l" rtl="0" fontAlgn="base"/>
            <a:r>
              <a:rPr lang="en-US" sz="8800" b="1" i="0" u="none" strike="noStrike" dirty="0">
                <a:solidFill>
                  <a:srgbClr val="404040"/>
                </a:solidFill>
                <a:effectLst/>
                <a:latin typeface="Arial (Body)"/>
              </a:rPr>
              <a:t>State &amp; International Government Affairs</a:t>
            </a:r>
            <a:r>
              <a:rPr lang="en-US" sz="8800" b="0" i="0" dirty="0">
                <a:solidFill>
                  <a:srgbClr val="000000"/>
                </a:solidFill>
                <a:effectLst/>
                <a:latin typeface="Arial (Body)"/>
              </a:rPr>
              <a:t>​</a:t>
            </a:r>
          </a:p>
          <a:p>
            <a:pPr algn="l" rtl="0" fontAlgn="base">
              <a:buFont typeface="Arial" panose="020B0604020202020204" pitchFamily="34" charset="0"/>
              <a:buChar char="•"/>
            </a:pPr>
            <a:r>
              <a:rPr lang="en-US" sz="8800" b="0" i="0" u="none" strike="noStrike" dirty="0">
                <a:solidFill>
                  <a:srgbClr val="404040"/>
                </a:solidFill>
                <a:effectLst/>
                <a:latin typeface="Arial (Body)"/>
              </a:rPr>
              <a:t>Scope of practice, licensure and liability protection</a:t>
            </a:r>
            <a:r>
              <a:rPr lang="en-US" sz="8800" b="0" i="0" dirty="0">
                <a:solidFill>
                  <a:srgbClr val="000000"/>
                </a:solidFill>
                <a:effectLst/>
                <a:latin typeface="Arial (Body)"/>
              </a:rPr>
              <a:t>​</a:t>
            </a:r>
          </a:p>
          <a:p>
            <a:pPr algn="l" rtl="0" fontAlgn="base"/>
            <a:r>
              <a:rPr lang="en-US" sz="8800" b="1" i="0" u="none" strike="noStrike" dirty="0">
                <a:solidFill>
                  <a:srgbClr val="404040"/>
                </a:solidFill>
                <a:effectLst/>
                <a:latin typeface="Arial (Body)"/>
              </a:rPr>
              <a:t>Regulatory Affairs</a:t>
            </a:r>
            <a:r>
              <a:rPr lang="en-US" sz="8800" b="0" i="0" dirty="0">
                <a:solidFill>
                  <a:srgbClr val="000000"/>
                </a:solidFill>
                <a:effectLst/>
                <a:latin typeface="Arial (Body)"/>
              </a:rPr>
              <a:t>​</a:t>
            </a:r>
          </a:p>
          <a:p>
            <a:pPr algn="l" rtl="0" fontAlgn="base">
              <a:buFont typeface="Arial" panose="020B0604020202020204" pitchFamily="34" charset="0"/>
              <a:buChar char="•"/>
            </a:pPr>
            <a:r>
              <a:rPr lang="en-US" sz="8800" b="0" i="0" u="none" strike="noStrike" dirty="0">
                <a:solidFill>
                  <a:srgbClr val="404040"/>
                </a:solidFill>
                <a:effectLst/>
                <a:latin typeface="Arial (Body)"/>
              </a:rPr>
              <a:t>Dr. Lorna Breen Health Care Provider Protection Act, Medicare cuts, physician payment, HIT</a:t>
            </a:r>
            <a:r>
              <a:rPr lang="en-US" sz="8800" b="0" i="0" dirty="0">
                <a:solidFill>
                  <a:srgbClr val="000000"/>
                </a:solidFill>
                <a:effectLst/>
                <a:latin typeface="Arial (Body)"/>
              </a:rPr>
              <a:t>​​</a:t>
            </a:r>
          </a:p>
          <a:p>
            <a:pPr algn="l" rtl="0" fontAlgn="base"/>
            <a:r>
              <a:rPr lang="en-US" sz="8800" b="1" i="0" u="none" strike="noStrike" dirty="0">
                <a:solidFill>
                  <a:srgbClr val="404040"/>
                </a:solidFill>
                <a:effectLst/>
                <a:latin typeface="Arial (Body)"/>
              </a:rPr>
              <a:t>Congressional Affairs</a:t>
            </a:r>
            <a:r>
              <a:rPr lang="en-US" sz="8800" b="0" i="0" dirty="0">
                <a:solidFill>
                  <a:srgbClr val="000000"/>
                </a:solidFill>
                <a:effectLst/>
                <a:latin typeface="Arial (Body)"/>
              </a:rPr>
              <a:t>​</a:t>
            </a:r>
          </a:p>
          <a:p>
            <a:pPr algn="l" rtl="0" fontAlgn="base">
              <a:buFont typeface="Arial" panose="020B0604020202020204" pitchFamily="34" charset="0"/>
              <a:buChar char="•"/>
            </a:pPr>
            <a:r>
              <a:rPr lang="en-US" sz="8800" b="0" i="0" u="none" strike="noStrike" dirty="0">
                <a:solidFill>
                  <a:srgbClr val="404040"/>
                </a:solidFill>
                <a:effectLst/>
                <a:latin typeface="Arial (Body)"/>
              </a:rPr>
              <a:t>Prior authorization reform in Medicare Advantage, surprise billing, liability protection, debt relief</a:t>
            </a:r>
            <a:r>
              <a:rPr lang="en-US" sz="8800" b="0" i="0" dirty="0">
                <a:solidFill>
                  <a:srgbClr val="000000"/>
                </a:solidFill>
                <a:effectLst/>
                <a:latin typeface="Arial (Body)"/>
              </a:rPr>
              <a:t>​</a:t>
            </a:r>
          </a:p>
          <a:p>
            <a:pPr algn="l" rtl="0" fontAlgn="base"/>
            <a:r>
              <a:rPr lang="en-US" sz="8800" b="1" i="0" u="none" strike="noStrike" dirty="0">
                <a:solidFill>
                  <a:srgbClr val="404040"/>
                </a:solidFill>
                <a:effectLst/>
                <a:latin typeface="Arial (Body)"/>
              </a:rPr>
              <a:t>Grassroots</a:t>
            </a:r>
            <a:r>
              <a:rPr lang="en-US" sz="8800" b="0" i="0" dirty="0">
                <a:solidFill>
                  <a:srgbClr val="000000"/>
                </a:solidFill>
                <a:effectLst/>
                <a:latin typeface="Arial (Body)"/>
              </a:rPr>
              <a:t>​</a:t>
            </a:r>
          </a:p>
          <a:p>
            <a:pPr algn="l" rtl="0" fontAlgn="base">
              <a:buFont typeface="Arial" panose="020B0604020202020204" pitchFamily="34" charset="0"/>
              <a:buChar char="•"/>
            </a:pPr>
            <a:r>
              <a:rPr lang="en-US" sz="8800" b="0" i="0" u="none" strike="noStrike" dirty="0">
                <a:solidFill>
                  <a:srgbClr val="404040"/>
                </a:solidFill>
                <a:effectLst/>
                <a:latin typeface="Arial (Body)"/>
              </a:rPr>
              <a:t>Access to care, entitlement reform, regulatory reform,  scope of practice, physician workforce</a:t>
            </a:r>
            <a:endParaRPr lang="en-US" sz="8800" b="0" i="0" dirty="0">
              <a:solidFill>
                <a:srgbClr val="000000"/>
              </a:solidFill>
              <a:effectLst/>
              <a:latin typeface="Arial (Body)"/>
            </a:endParaRPr>
          </a:p>
          <a:p>
            <a:endParaRPr lang="en-US" dirty="0"/>
          </a:p>
        </p:txBody>
      </p:sp>
      <p:sp>
        <p:nvSpPr>
          <p:cNvPr id="4" name="Title 3">
            <a:extLst>
              <a:ext uri="{FF2B5EF4-FFF2-40B4-BE49-F238E27FC236}">
                <a16:creationId xmlns:a16="http://schemas.microsoft.com/office/drawing/2014/main" id="{CCB388FB-6C62-C581-79B1-4BCCF9143606}"/>
              </a:ext>
            </a:extLst>
          </p:cNvPr>
          <p:cNvSpPr>
            <a:spLocks noGrp="1"/>
          </p:cNvSpPr>
          <p:nvPr>
            <p:ph type="title"/>
          </p:nvPr>
        </p:nvSpPr>
        <p:spPr/>
        <p:txBody>
          <a:bodyPr/>
          <a:lstStyle/>
          <a:p>
            <a:r>
              <a:rPr lang="en-US" dirty="0"/>
              <a:t>Federal and Grassroots Advocacy</a:t>
            </a:r>
          </a:p>
        </p:txBody>
      </p:sp>
      <p:sp>
        <p:nvSpPr>
          <p:cNvPr id="5" name="Footer Placeholder 4">
            <a:extLst>
              <a:ext uri="{FF2B5EF4-FFF2-40B4-BE49-F238E27FC236}">
                <a16:creationId xmlns:a16="http://schemas.microsoft.com/office/drawing/2014/main" id="{E3408915-FBE2-72BA-45C0-9679ADD7F727}"/>
              </a:ext>
            </a:extLst>
          </p:cNvPr>
          <p:cNvSpPr>
            <a:spLocks noGrp="1"/>
          </p:cNvSpPr>
          <p:nvPr>
            <p:ph type="ftr" sz="quarter" idx="3"/>
          </p:nvPr>
        </p:nvSpPr>
        <p:spPr/>
        <p:txBody>
          <a:bodyPr/>
          <a:lstStyle/>
          <a:p>
            <a:r>
              <a:rPr lang="en-US"/>
              <a:t>Name of Meeting – Month Date, Year (ie: ABC Meeting – January, 18, 2024)</a:t>
            </a:r>
            <a:endParaRPr lang="en-US" dirty="0"/>
          </a:p>
        </p:txBody>
      </p:sp>
      <p:grpSp>
        <p:nvGrpSpPr>
          <p:cNvPr id="12" name="Group 11">
            <a:extLst>
              <a:ext uri="{FF2B5EF4-FFF2-40B4-BE49-F238E27FC236}">
                <a16:creationId xmlns:a16="http://schemas.microsoft.com/office/drawing/2014/main" id="{BC586BD4-2A37-0CCA-4365-412AC53EECAB}"/>
              </a:ext>
            </a:extLst>
          </p:cNvPr>
          <p:cNvGrpSpPr/>
          <p:nvPr/>
        </p:nvGrpSpPr>
        <p:grpSpPr>
          <a:xfrm>
            <a:off x="8126329" y="1280791"/>
            <a:ext cx="3543301" cy="4713514"/>
            <a:chOff x="8381999" y="1232693"/>
            <a:chExt cx="3543301" cy="4713514"/>
          </a:xfrm>
        </p:grpSpPr>
        <p:sp>
          <p:nvSpPr>
            <p:cNvPr id="13" name="TextBox 5">
              <a:extLst>
                <a:ext uri="{FF2B5EF4-FFF2-40B4-BE49-F238E27FC236}">
                  <a16:creationId xmlns:a16="http://schemas.microsoft.com/office/drawing/2014/main" id="{A8B023DE-0E7E-30AE-2DE0-539762F1DBE1}"/>
                </a:ext>
              </a:extLst>
            </p:cNvPr>
            <p:cNvSpPr txBox="1"/>
            <p:nvPr/>
          </p:nvSpPr>
          <p:spPr>
            <a:xfrm>
              <a:off x="8648700" y="5607653"/>
              <a:ext cx="3276600" cy="33855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a:latin typeface="Arial" panose="020B0604020202020204" pitchFamily="34" charset="0"/>
                  <a:cs typeface="Arial" panose="020B0604020202020204" pitchFamily="34" charset="0"/>
                </a:rPr>
                <a:t>AOA D.C. headquarters</a:t>
              </a:r>
            </a:p>
          </p:txBody>
        </p:sp>
        <p:pic>
          <p:nvPicPr>
            <p:cNvPr id="14" name="Picture 13" descr="A brick house with a black door&#10;&#10;Description automatically generated">
              <a:extLst>
                <a:ext uri="{FF2B5EF4-FFF2-40B4-BE49-F238E27FC236}">
                  <a16:creationId xmlns:a16="http://schemas.microsoft.com/office/drawing/2014/main" id="{46ADD4C7-9B45-EA06-5695-01F419E214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7608414" y="2006278"/>
              <a:ext cx="4324746" cy="2777575"/>
            </a:xfrm>
            <a:prstGeom prst="rect">
              <a:avLst/>
            </a:prstGeom>
          </p:spPr>
        </p:pic>
      </p:grpSp>
    </p:spTree>
    <p:extLst>
      <p:ext uri="{BB962C8B-B14F-4D97-AF65-F5344CB8AC3E}">
        <p14:creationId xmlns:p14="http://schemas.microsoft.com/office/powerpoint/2010/main" val="11697428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F7C0012-F08D-DFFF-A8CE-A8D182BF0CC2}"/>
              </a:ext>
            </a:extLst>
          </p:cNvPr>
          <p:cNvSpPr>
            <a:spLocks noGrp="1"/>
          </p:cNvSpPr>
          <p:nvPr>
            <p:ph idx="1"/>
          </p:nvPr>
        </p:nvSpPr>
        <p:spPr/>
        <p:txBody>
          <a:bodyPr>
            <a:normAutofit lnSpcReduction="10000"/>
          </a:bodyPr>
          <a:lstStyle/>
          <a:p>
            <a:pPr algn="l" rtl="0" fontAlgn="base"/>
            <a:r>
              <a:rPr lang="en-US" sz="2400" b="1" i="0" u="none" strike="noStrike" dirty="0">
                <a:effectLst/>
                <a:latin typeface="Arial (Body)"/>
              </a:rPr>
              <a:t>Recent highlights:</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$1.44 billion six-year reauthorization of the Teaching Health Center Graduate Medical Education (THCGME) program</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Funding for 200 additional Medicare-funded GME positions</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Prevention of cumulative 8.5% cut to Medicare payment rates</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Extension of Medicare telehealth services</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Appointment of a DO to the CDC’s Healthcare Infection Control Practices Advisory Committee</a:t>
            </a:r>
            <a:endParaRPr lang="en-US" sz="2400" b="0" i="0" dirty="0">
              <a:effectLst/>
              <a:latin typeface="Arial (Body)"/>
            </a:endParaRPr>
          </a:p>
          <a:p>
            <a:endParaRPr lang="en-US" dirty="0"/>
          </a:p>
        </p:txBody>
      </p:sp>
      <p:sp>
        <p:nvSpPr>
          <p:cNvPr id="4" name="Title 3">
            <a:extLst>
              <a:ext uri="{FF2B5EF4-FFF2-40B4-BE49-F238E27FC236}">
                <a16:creationId xmlns:a16="http://schemas.microsoft.com/office/drawing/2014/main" id="{B7E8828B-EF45-96A4-1F0C-17FBC9E027B2}"/>
              </a:ext>
            </a:extLst>
          </p:cNvPr>
          <p:cNvSpPr>
            <a:spLocks noGrp="1"/>
          </p:cNvSpPr>
          <p:nvPr>
            <p:ph type="title"/>
          </p:nvPr>
        </p:nvSpPr>
        <p:spPr/>
        <p:txBody>
          <a:bodyPr/>
          <a:lstStyle/>
          <a:p>
            <a:r>
              <a:rPr lang="en-US" dirty="0"/>
              <a:t>Federal and Grassroots Advocacy</a:t>
            </a:r>
          </a:p>
        </p:txBody>
      </p:sp>
      <p:sp>
        <p:nvSpPr>
          <p:cNvPr id="5" name="Footer Placeholder 4">
            <a:extLst>
              <a:ext uri="{FF2B5EF4-FFF2-40B4-BE49-F238E27FC236}">
                <a16:creationId xmlns:a16="http://schemas.microsoft.com/office/drawing/2014/main" id="{E4175FE7-4CEB-F993-5B6C-C5C025E0A849}"/>
              </a:ext>
            </a:extLst>
          </p:cNvPr>
          <p:cNvSpPr>
            <a:spLocks noGrp="1"/>
          </p:cNvSpPr>
          <p:nvPr>
            <p:ph type="ftr" sz="quarter" idx="3"/>
          </p:nvPr>
        </p:nvSpPr>
        <p:spPr/>
        <p:txBody>
          <a:bodyPr/>
          <a:lstStyle/>
          <a:p>
            <a:r>
              <a:rPr lang="en-US"/>
              <a:t>Name of Meeting – Month Date, Year (ie: ABC Meeting – January, 18, 2024)</a:t>
            </a:r>
            <a:endParaRPr lang="en-US" dirty="0"/>
          </a:p>
        </p:txBody>
      </p:sp>
      <p:pic>
        <p:nvPicPr>
          <p:cNvPr id="23554" name="Picture 2" descr="A flag on a flagpole in front of a building&#10;&#10;Description automatically generated with medium confidence">
            <a:extLst>
              <a:ext uri="{FF2B5EF4-FFF2-40B4-BE49-F238E27FC236}">
                <a16:creationId xmlns:a16="http://schemas.microsoft.com/office/drawing/2014/main" id="{94C29300-1BE2-5E4A-B2CA-88F9CC7D3D5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427" b="427"/>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1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CAB25F6-7BC4-487D-3AC8-AF0DAD7BA922}"/>
              </a:ext>
            </a:extLst>
          </p:cNvPr>
          <p:cNvSpPr>
            <a:spLocks noGrp="1"/>
          </p:cNvSpPr>
          <p:nvPr>
            <p:ph idx="1"/>
          </p:nvPr>
        </p:nvSpPr>
        <p:spPr/>
        <p:txBody>
          <a:bodyPr/>
          <a:lstStyle/>
          <a:p>
            <a:pPr algn="l" rtl="0" fontAlgn="base">
              <a:buFont typeface="Arial" panose="020B0604020202020204" pitchFamily="34" charset="0"/>
              <a:buChar char="•"/>
            </a:pPr>
            <a:r>
              <a:rPr lang="en-US" sz="2400" b="1" i="0" u="none" strike="noStrike" dirty="0">
                <a:effectLst/>
                <a:latin typeface="Arial (Body)"/>
              </a:rPr>
              <a:t>Building relationships with health care partners to serve our communities </a:t>
            </a:r>
            <a:endParaRPr lang="en-US" sz="2400" b="0" i="0" u="none" strike="noStrike" dirty="0">
              <a:effectLst/>
              <a:latin typeface="Arial (Body)"/>
            </a:endParaRPr>
          </a:p>
          <a:p>
            <a:pPr lvl="1" fontAlgn="base"/>
            <a:r>
              <a:rPr lang="en-US" sz="2400" b="0" i="0" u="none" strike="noStrike" dirty="0">
                <a:effectLst/>
                <a:latin typeface="Arial (Body)"/>
              </a:rPr>
              <a:t>Federal agencies</a:t>
            </a:r>
            <a:r>
              <a:rPr lang="en-US" sz="2400" b="0" i="0" dirty="0">
                <a:effectLst/>
                <a:latin typeface="Arial (Body)"/>
              </a:rPr>
              <a:t>​</a:t>
            </a:r>
          </a:p>
          <a:p>
            <a:pPr lvl="1" fontAlgn="base"/>
            <a:r>
              <a:rPr lang="en-US" sz="2400" b="0" i="0" u="none" strike="noStrike" dirty="0">
                <a:effectLst/>
                <a:latin typeface="Arial (Body)"/>
              </a:rPr>
              <a:t>National organizations</a:t>
            </a:r>
            <a:r>
              <a:rPr lang="en-US" sz="2400" b="0" i="0" dirty="0">
                <a:effectLst/>
                <a:latin typeface="Arial (Body)"/>
              </a:rPr>
              <a:t>​</a:t>
            </a:r>
          </a:p>
          <a:p>
            <a:pPr lvl="1" fontAlgn="base"/>
            <a:r>
              <a:rPr lang="en-US" sz="2400" b="0" i="0" u="none" strike="noStrike" dirty="0">
                <a:effectLst/>
                <a:latin typeface="Arial (Body)"/>
              </a:rPr>
              <a:t>Corporations</a:t>
            </a:r>
            <a:r>
              <a:rPr lang="en-US" sz="2400" b="0" i="0" dirty="0">
                <a:effectLst/>
                <a:latin typeface="Arial (Body)"/>
              </a:rPr>
              <a:t>​</a:t>
            </a:r>
          </a:p>
          <a:p>
            <a:pPr lvl="1" fontAlgn="base"/>
            <a:r>
              <a:rPr lang="en-US" sz="2400" b="0" i="0" u="none" strike="noStrike" dirty="0">
                <a:effectLst/>
                <a:latin typeface="Arial (Body)"/>
              </a:rPr>
              <a:t>Affiliate organizations</a:t>
            </a:r>
            <a:endParaRPr lang="en-US" sz="2400" b="0" i="0" dirty="0">
              <a:effectLst/>
              <a:latin typeface="Arial (Body)"/>
            </a:endParaRPr>
          </a:p>
          <a:p>
            <a:endParaRPr lang="en-US" dirty="0"/>
          </a:p>
        </p:txBody>
      </p:sp>
      <p:sp>
        <p:nvSpPr>
          <p:cNvPr id="4" name="Title 3">
            <a:extLst>
              <a:ext uri="{FF2B5EF4-FFF2-40B4-BE49-F238E27FC236}">
                <a16:creationId xmlns:a16="http://schemas.microsoft.com/office/drawing/2014/main" id="{81E98D31-6A42-5077-7534-4B8A93AA4991}"/>
              </a:ext>
            </a:extLst>
          </p:cNvPr>
          <p:cNvSpPr>
            <a:spLocks noGrp="1"/>
          </p:cNvSpPr>
          <p:nvPr>
            <p:ph type="title"/>
          </p:nvPr>
        </p:nvSpPr>
        <p:spPr/>
        <p:txBody>
          <a:bodyPr/>
          <a:lstStyle/>
          <a:p>
            <a:r>
              <a:rPr lang="en-US" dirty="0"/>
              <a:t>Strategic Partnerships</a:t>
            </a:r>
          </a:p>
        </p:txBody>
      </p:sp>
      <p:sp>
        <p:nvSpPr>
          <p:cNvPr id="5" name="Footer Placeholder 4">
            <a:extLst>
              <a:ext uri="{FF2B5EF4-FFF2-40B4-BE49-F238E27FC236}">
                <a16:creationId xmlns:a16="http://schemas.microsoft.com/office/drawing/2014/main" id="{43ABBE7C-1CDC-6F46-FF60-356D14307AA1}"/>
              </a:ext>
            </a:extLst>
          </p:cNvPr>
          <p:cNvSpPr>
            <a:spLocks noGrp="1"/>
          </p:cNvSpPr>
          <p:nvPr>
            <p:ph type="ftr" sz="quarter" idx="3"/>
          </p:nvPr>
        </p:nvSpPr>
        <p:spPr/>
        <p:txBody>
          <a:bodyPr/>
          <a:lstStyle/>
          <a:p>
            <a:r>
              <a:rPr lang="en-US"/>
              <a:t>Name of Meeting – Month Date, Year (ie: ABC Meeting – January, 18, 2024)</a:t>
            </a:r>
            <a:endParaRPr lang="en-US" dirty="0"/>
          </a:p>
        </p:txBody>
      </p:sp>
      <p:pic>
        <p:nvPicPr>
          <p:cNvPr id="25602" name="Picture 2" descr="Colleagues huddle">
            <a:extLst>
              <a:ext uri="{FF2B5EF4-FFF2-40B4-BE49-F238E27FC236}">
                <a16:creationId xmlns:a16="http://schemas.microsoft.com/office/drawing/2014/main" id="{319694C6-9736-7443-209A-5690A3FACD6E}"/>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10" r="20410"/>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22323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490987" y="1312492"/>
            <a:ext cx="5324485" cy="4580308"/>
          </a:xfrm>
        </p:spPr>
        <p:txBody>
          <a:bodyPr/>
          <a:lstStyle/>
          <a:p>
            <a:pPr marL="12066" marR="0" lvl="0" indent="0" algn="l" defTabSz="914400" rtl="0" eaLnBrk="1" fontAlgn="auto" latinLnBrk="0" hangingPunct="1">
              <a:lnSpc>
                <a:spcPct val="100000"/>
              </a:lnSpc>
              <a:spcBef>
                <a:spcPts val="1225"/>
              </a:spcBef>
              <a:spcAft>
                <a:spcPts val="0"/>
              </a:spcAft>
              <a:buClrTx/>
              <a:buSzTx/>
              <a:buFontTx/>
              <a:buNone/>
              <a:tabLst>
                <a:tab pos="469900" algn="l"/>
                <a:tab pos="470534" algn="l"/>
                <a:tab pos="2138045" algn="l"/>
              </a:tabLst>
              <a:defRPr/>
            </a:pPr>
            <a:r>
              <a:rPr kumimoji="0" lang="en-US" sz="2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rPr>
              <a:t>Initiatives:</a:t>
            </a:r>
          </a:p>
          <a:p>
            <a:pPr marL="927100" marR="0" lvl="1" indent="-457834" algn="l" defTabSz="914400" rtl="0" eaLnBrk="1" fontAlgn="auto" latinLnBrk="0" hangingPunct="1">
              <a:lnSpc>
                <a:spcPct val="100000"/>
              </a:lnSpc>
              <a:spcBef>
                <a:spcPts val="600"/>
              </a:spcBef>
              <a:spcAft>
                <a:spcPts val="0"/>
              </a:spcAft>
              <a:buClrTx/>
              <a:buSzTx/>
              <a:buFontTx/>
              <a:buChar char="•"/>
              <a:tabLst>
                <a:tab pos="469900" algn="l"/>
                <a:tab pos="470534" algn="l"/>
                <a:tab pos="2138045" algn="l"/>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rPr>
              <a:t>HPV cancer prevention</a:t>
            </a:r>
          </a:p>
          <a:p>
            <a:pPr marL="927100" marR="0" lvl="1" indent="-457834" algn="l" defTabSz="914400" rtl="0" eaLnBrk="1" fontAlgn="auto" latinLnBrk="0" hangingPunct="1">
              <a:lnSpc>
                <a:spcPct val="100000"/>
              </a:lnSpc>
              <a:spcBef>
                <a:spcPts val="600"/>
              </a:spcBef>
              <a:spcAft>
                <a:spcPts val="0"/>
              </a:spcAft>
              <a:buClrTx/>
              <a:buSzTx/>
              <a:buFontTx/>
              <a:buChar char="•"/>
              <a:tabLst>
                <a:tab pos="469900" algn="l"/>
                <a:tab pos="470534" algn="l"/>
                <a:tab pos="2138045" algn="l"/>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rPr>
              <a:t>Pneumococcal immunization</a:t>
            </a:r>
          </a:p>
          <a:p>
            <a:pPr marL="927100" marR="0" lvl="1" indent="-457834" algn="l" defTabSz="914400" rtl="0" eaLnBrk="1" fontAlgn="auto" latinLnBrk="0" hangingPunct="1">
              <a:lnSpc>
                <a:spcPct val="100000"/>
              </a:lnSpc>
              <a:spcBef>
                <a:spcPts val="600"/>
              </a:spcBef>
              <a:spcAft>
                <a:spcPts val="0"/>
              </a:spcAft>
              <a:buClrTx/>
              <a:buSzTx/>
              <a:buFontTx/>
              <a:buChar char="•"/>
              <a:tabLst>
                <a:tab pos="469900" algn="l"/>
                <a:tab pos="470534" algn="l"/>
                <a:tab pos="2138045" algn="l"/>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rPr>
              <a:t>COVID-19 prevention and treatment</a:t>
            </a:r>
          </a:p>
          <a:p>
            <a:pPr marL="927100" marR="0" lvl="1" indent="-457834" algn="l" defTabSz="914400" rtl="0" eaLnBrk="1" fontAlgn="auto" latinLnBrk="0" hangingPunct="1">
              <a:lnSpc>
                <a:spcPct val="100000"/>
              </a:lnSpc>
              <a:spcBef>
                <a:spcPts val="600"/>
              </a:spcBef>
              <a:spcAft>
                <a:spcPts val="0"/>
              </a:spcAft>
              <a:buClrTx/>
              <a:buSzTx/>
              <a:buFontTx/>
              <a:buChar char="•"/>
              <a:tabLst>
                <a:tab pos="469900" algn="l"/>
                <a:tab pos="470534" algn="l"/>
                <a:tab pos="2138045" algn="l"/>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rPr>
              <a:t>Health disparities</a:t>
            </a:r>
          </a:p>
          <a:p>
            <a:pPr marL="927100" marR="0" lvl="1" indent="-457834" algn="l" defTabSz="914400" rtl="0" eaLnBrk="1" fontAlgn="auto" latinLnBrk="0" hangingPunct="1">
              <a:lnSpc>
                <a:spcPct val="100000"/>
              </a:lnSpc>
              <a:spcBef>
                <a:spcPts val="600"/>
              </a:spcBef>
              <a:spcAft>
                <a:spcPts val="0"/>
              </a:spcAft>
              <a:buClrTx/>
              <a:buSzTx/>
              <a:buFontTx/>
              <a:buChar char="•"/>
              <a:tabLst>
                <a:tab pos="469900" algn="l"/>
                <a:tab pos="470534" algn="l"/>
                <a:tab pos="2138045" algn="l"/>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rPr>
              <a:t>Heart failure, diabetes education, public policy activities and more</a:t>
            </a:r>
            <a:endParaRPr lang="en-US" sz="22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927100" marR="0" lvl="1" indent="-457834" algn="l" defTabSz="914400" rtl="0" eaLnBrk="1" fontAlgn="auto" latinLnBrk="0" hangingPunct="1">
              <a:lnSpc>
                <a:spcPct val="100000"/>
              </a:lnSpc>
              <a:spcBef>
                <a:spcPts val="600"/>
              </a:spcBef>
              <a:spcAft>
                <a:spcPts val="0"/>
              </a:spcAft>
              <a:buClrTx/>
              <a:buSzTx/>
              <a:buFontTx/>
              <a:buChar char="•"/>
              <a:tabLst>
                <a:tab pos="469900" algn="l"/>
                <a:tab pos="470534" algn="l"/>
                <a:tab pos="2138045" algn="l"/>
              </a:tabLst>
              <a:defRPr/>
            </a:pPr>
            <a:r>
              <a:rPr kumimoji="0" lang="en-US" sz="2200" i="0" u="none" strike="noStrike" kern="1200" cap="none" spc="0" normalizeH="0" baseline="0" noProof="0" dirty="0">
                <a:ln>
                  <a:noFill/>
                </a:ln>
                <a:solidFill>
                  <a:schemeClr val="tx1">
                    <a:lumMod val="75000"/>
                    <a:lumOff val="25000"/>
                  </a:schemeClr>
                </a:solidFill>
                <a:effectLst/>
                <a:uLnTx/>
                <a:uFillTx/>
                <a:latin typeface="Arial" pitchFamily="34" charset="0"/>
                <a:ea typeface="+mn-ea"/>
                <a:cs typeface="Arial" panose="020B0604020202020204" pitchFamily="34" charset="0"/>
              </a:rPr>
              <a:t>AOA’s Patient Safety and Quality Improvement Advisory Group</a:t>
            </a:r>
          </a:p>
          <a:p>
            <a:pPr marL="12066" marR="0" lvl="0" indent="0" algn="l" defTabSz="914400" rtl="0" eaLnBrk="1" fontAlgn="auto" latinLnBrk="0" hangingPunct="1">
              <a:lnSpc>
                <a:spcPct val="100000"/>
              </a:lnSpc>
              <a:spcBef>
                <a:spcPts val="1225"/>
              </a:spcBef>
              <a:spcAft>
                <a:spcPts val="0"/>
              </a:spcAft>
              <a:buClrTx/>
              <a:buSzTx/>
              <a:buNone/>
              <a:tabLst>
                <a:tab pos="469900" algn="l"/>
                <a:tab pos="470534" algn="l"/>
                <a:tab pos="2138045" algn="l"/>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Partnering for Public Health</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sp>
        <p:nvSpPr>
          <p:cNvPr id="7" name="Content Placeholder 1">
            <a:extLst>
              <a:ext uri="{FF2B5EF4-FFF2-40B4-BE49-F238E27FC236}">
                <a16:creationId xmlns:a16="http://schemas.microsoft.com/office/drawing/2014/main" id="{E39E68D8-C0A0-FC4E-E2F8-06D45C410BBE}"/>
              </a:ext>
            </a:extLst>
          </p:cNvPr>
          <p:cNvSpPr txBox="1">
            <a:spLocks/>
          </p:cNvSpPr>
          <p:nvPr/>
        </p:nvSpPr>
        <p:spPr>
          <a:xfrm>
            <a:off x="6183929" y="1387354"/>
            <a:ext cx="5324485" cy="29887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rgbClr val="4B5055"/>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4B5055"/>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4B5055"/>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2066" indent="0">
              <a:lnSpc>
                <a:spcPct val="100000"/>
              </a:lnSpc>
              <a:spcBef>
                <a:spcPts val="1225"/>
              </a:spcBef>
              <a:buFontTx/>
              <a:buNone/>
              <a:tabLst>
                <a:tab pos="469900" algn="l"/>
                <a:tab pos="470534" algn="l"/>
                <a:tab pos="2138045" algn="l"/>
              </a:tabLst>
              <a:defRPr/>
            </a:pPr>
            <a:r>
              <a:rPr lang="en-US"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Toolkits:</a:t>
            </a:r>
          </a:p>
          <a:p>
            <a:pPr marL="927100" lvl="1" indent="-457834">
              <a:lnSpc>
                <a:spcPct val="100000"/>
              </a:lnSpc>
              <a:spcBef>
                <a:spcPts val="600"/>
              </a:spcBef>
              <a:buFontTx/>
              <a:buChar char="•"/>
              <a:tabLst>
                <a:tab pos="469900" algn="l"/>
                <a:tab pos="470534" algn="l"/>
                <a:tab pos="2138045" algn="l"/>
              </a:tabLst>
              <a:defRPr/>
            </a:pPr>
            <a:r>
              <a:rPr lang="en-US" sz="22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Flu Prevention </a:t>
            </a:r>
          </a:p>
          <a:p>
            <a:pPr marL="469266" lvl="1" indent="0">
              <a:lnSpc>
                <a:spcPct val="100000"/>
              </a:lnSpc>
              <a:spcBef>
                <a:spcPts val="600"/>
              </a:spcBef>
              <a:buNone/>
              <a:tabLst>
                <a:tab pos="469900" algn="l"/>
                <a:tab pos="470534" algn="l"/>
                <a:tab pos="2138045" algn="l"/>
              </a:tabLst>
              <a:defRPr/>
            </a:pPr>
            <a:endPar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469266" lvl="1" indent="0">
              <a:lnSpc>
                <a:spcPct val="100000"/>
              </a:lnSpc>
              <a:spcBef>
                <a:spcPts val="600"/>
              </a:spcBef>
              <a:buNone/>
              <a:tabLst>
                <a:tab pos="469900" algn="l"/>
                <a:tab pos="470534" algn="l"/>
                <a:tab pos="2138045" algn="l"/>
              </a:tabLst>
              <a:defRPr/>
            </a:pPr>
            <a:endPar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endParaRPr>
          </a:p>
          <a:p>
            <a:pPr marL="927100" lvl="1" indent="-457834">
              <a:lnSpc>
                <a:spcPct val="100000"/>
              </a:lnSpc>
              <a:spcBef>
                <a:spcPts val="600"/>
              </a:spcBef>
              <a:buFontTx/>
              <a:buChar char="•"/>
              <a:tabLst>
                <a:tab pos="469900" algn="l"/>
                <a:tab pos="470534" algn="l"/>
                <a:tab pos="2138045" algn="l"/>
              </a:tabLst>
              <a:defRPr/>
            </a:pPr>
            <a:r>
              <a:rPr lang="en-US" sz="22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Social Determinants of Health </a:t>
            </a:r>
          </a:p>
        </p:txBody>
      </p:sp>
      <p:sp>
        <p:nvSpPr>
          <p:cNvPr id="8" name="TextBox 7">
            <a:extLst>
              <a:ext uri="{FF2B5EF4-FFF2-40B4-BE49-F238E27FC236}">
                <a16:creationId xmlns:a16="http://schemas.microsoft.com/office/drawing/2014/main" id="{C5AEC1E4-2730-8508-708A-9F5CFE426C00}"/>
              </a:ext>
            </a:extLst>
          </p:cNvPr>
          <p:cNvSpPr txBox="1"/>
          <p:nvPr/>
        </p:nvSpPr>
        <p:spPr>
          <a:xfrm>
            <a:off x="6260334" y="2309107"/>
            <a:ext cx="5440679" cy="461665"/>
          </a:xfrm>
          <a:prstGeom prst="rect">
            <a:avLst/>
          </a:prstGeom>
          <a:no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www.osteopathic.org/flu-prevention</a:t>
            </a:r>
          </a:p>
        </p:txBody>
      </p:sp>
      <p:sp>
        <p:nvSpPr>
          <p:cNvPr id="10" name="TextBox 9">
            <a:extLst>
              <a:ext uri="{FF2B5EF4-FFF2-40B4-BE49-F238E27FC236}">
                <a16:creationId xmlns:a16="http://schemas.microsoft.com/office/drawing/2014/main" id="{D38E852A-F5C3-3E7E-430C-BCDE6FD04D81}"/>
              </a:ext>
            </a:extLst>
          </p:cNvPr>
          <p:cNvSpPr txBox="1"/>
          <p:nvPr/>
        </p:nvSpPr>
        <p:spPr>
          <a:xfrm>
            <a:off x="6903031" y="3518663"/>
            <a:ext cx="4358640" cy="461665"/>
          </a:xfrm>
          <a:prstGeom prst="rect">
            <a:avLst/>
          </a:prstGeom>
          <a:noFill/>
        </p:spPr>
        <p:txBody>
          <a:bodyPr wrap="square" rtlCol="0">
            <a:spAutoFit/>
          </a:bodyPr>
          <a:lstStyle/>
          <a:p>
            <a:pPr algn="ctr"/>
            <a:r>
              <a:rPr lang="en-US" sz="2400" b="1" dirty="0">
                <a:solidFill>
                  <a:schemeClr val="accent1">
                    <a:lumMod val="50000"/>
                  </a:schemeClr>
                </a:solidFill>
                <a:latin typeface="Arial" panose="020B0604020202020204" pitchFamily="34" charset="0"/>
                <a:cs typeface="Arial" panose="020B0604020202020204" pitchFamily="34" charset="0"/>
              </a:rPr>
              <a:t>www.osteopathic.org/SDOH</a:t>
            </a:r>
          </a:p>
        </p:txBody>
      </p:sp>
      <p:sp>
        <p:nvSpPr>
          <p:cNvPr id="6" name="Footer Placeholder 4">
            <a:extLst>
              <a:ext uri="{FF2B5EF4-FFF2-40B4-BE49-F238E27FC236}">
                <a16:creationId xmlns:a16="http://schemas.microsoft.com/office/drawing/2014/main" id="{622FFCEC-976D-AE2E-99D6-F144852E9FDC}"/>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38558593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338586" y="1262742"/>
            <a:ext cx="6606500" cy="4789715"/>
          </a:xfrm>
        </p:spPr>
        <p:txBody>
          <a:bodyPr/>
          <a:lstStyle/>
          <a:p>
            <a:pPr marL="12700" marR="5080" lvl="0" indent="0" algn="l" defTabSz="914400" rtl="0" eaLnBrk="1" fontAlgn="auto" latinLnBrk="0" hangingPunct="1">
              <a:lnSpc>
                <a:spcPct val="99700"/>
              </a:lnSpc>
              <a:spcBef>
                <a:spcPts val="135"/>
              </a:spcBef>
              <a:spcAft>
                <a:spcPts val="0"/>
              </a:spcAft>
              <a:buClrTx/>
              <a:buSzTx/>
              <a:buFontTx/>
              <a:buNone/>
              <a:tabLst/>
              <a:defRPr/>
            </a:pPr>
            <a:r>
              <a:rPr kumimoji="0" lang="en-US" sz="26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Caring for YOU is our top concern. </a:t>
            </a:r>
          </a:p>
          <a:p>
            <a:pPr marL="12700" marR="5080" lvl="0" indent="0" algn="l" defTabSz="914400" rtl="0" eaLnBrk="1" fontAlgn="auto" latinLnBrk="0" hangingPunct="1">
              <a:lnSpc>
                <a:spcPct val="99700"/>
              </a:lnSpc>
              <a:spcBef>
                <a:spcPts val="135"/>
              </a:spcBef>
              <a:spcAft>
                <a:spcPts val="0"/>
              </a:spcAft>
              <a:buClrTx/>
              <a:buSzTx/>
              <a:buFontTx/>
              <a:buNone/>
              <a:tabLst/>
              <a:defRPr/>
            </a:pPr>
            <a:br>
              <a:rPr kumimoji="0" lang="en-US" sz="20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Tools you can use:</a:t>
            </a:r>
            <a:b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br>
            <a:endPar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endParaRPr>
          </a:p>
          <a:p>
            <a:pPr marL="355600" marR="5080" lvl="0" indent="-342900" algn="l" defTabSz="914400" rtl="0" eaLnBrk="1" fontAlgn="auto" latinLnBrk="0" hangingPunct="1">
              <a:lnSpc>
                <a:spcPct val="99700"/>
              </a:lnSpc>
              <a:spcBef>
                <a:spcPts val="13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On-demand wellness webinars</a:t>
            </a:r>
          </a:p>
          <a:p>
            <a:pPr marL="355600" marR="5080" lvl="0" indent="-342900" algn="l" defTabSz="914400" rtl="0" eaLnBrk="1" fontAlgn="auto" latinLnBrk="0" hangingPunct="1">
              <a:lnSpc>
                <a:spcPct val="99700"/>
              </a:lnSpc>
              <a:spcBef>
                <a:spcPts val="13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AOA member discounts on wellness apps</a:t>
            </a:r>
          </a:p>
          <a:p>
            <a:pPr marL="355600" marR="5080" lvl="0" indent="-342900" algn="l" defTabSz="914400" rtl="0" eaLnBrk="1" fontAlgn="auto" latinLnBrk="0" hangingPunct="1">
              <a:lnSpc>
                <a:spcPct val="99700"/>
              </a:lnSpc>
              <a:spcBef>
                <a:spcPts val="13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COVID-19 wellness resources</a:t>
            </a:r>
          </a:p>
          <a:p>
            <a:pPr marL="355600" marR="5080" lvl="0" indent="-342900" algn="l" defTabSz="914400" rtl="0" eaLnBrk="1" fontAlgn="auto" latinLnBrk="0" hangingPunct="1">
              <a:lnSpc>
                <a:spcPct val="99700"/>
              </a:lnSpc>
              <a:spcBef>
                <a:spcPts val="135"/>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mn-ea"/>
                <a:cs typeface="Arial" panose="020B0604020202020204" pitchFamily="34" charset="0"/>
              </a:rPr>
              <a:t>Substance abuse and mental health services</a:t>
            </a:r>
          </a:p>
          <a:p>
            <a:pPr marL="0" indent="0">
              <a:buNone/>
            </a:pPr>
            <a:endParaRPr lang="en-US" sz="2200" b="1" dirty="0">
              <a:solidFill>
                <a:schemeClr val="tx1">
                  <a:lumMod val="75000"/>
                  <a:lumOff val="25000"/>
                </a:schemeClr>
              </a:solidFill>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AOA Wellness Resources</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sp>
        <p:nvSpPr>
          <p:cNvPr id="7" name="TextBox 6">
            <a:extLst>
              <a:ext uri="{FF2B5EF4-FFF2-40B4-BE49-F238E27FC236}">
                <a16:creationId xmlns:a16="http://schemas.microsoft.com/office/drawing/2014/main" id="{B5C42D11-96B3-A8D4-025B-D64B031BF322}"/>
              </a:ext>
            </a:extLst>
          </p:cNvPr>
          <p:cNvSpPr txBox="1"/>
          <p:nvPr/>
        </p:nvSpPr>
        <p:spPr>
          <a:xfrm>
            <a:off x="990600" y="5086290"/>
            <a:ext cx="510540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www.osteopathic.org/wellness-toolkit</a:t>
            </a:r>
          </a:p>
        </p:txBody>
      </p:sp>
      <p:pic>
        <p:nvPicPr>
          <p:cNvPr id="8" name="Picture 7" descr="A screenshot of a medical website&#10;&#10;Description automatically generated">
            <a:extLst>
              <a:ext uri="{FF2B5EF4-FFF2-40B4-BE49-F238E27FC236}">
                <a16:creationId xmlns:a16="http://schemas.microsoft.com/office/drawing/2014/main" id="{E4B320B6-B53F-3C43-CE26-573E181128AC}"/>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l="-1156" r="-1" b="42054"/>
          <a:stretch/>
        </p:blipFill>
        <p:spPr>
          <a:xfrm>
            <a:off x="7135830" y="1335095"/>
            <a:ext cx="4540868" cy="4364567"/>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
        <p:nvSpPr>
          <p:cNvPr id="6" name="Footer Placeholder 4">
            <a:extLst>
              <a:ext uri="{FF2B5EF4-FFF2-40B4-BE49-F238E27FC236}">
                <a16:creationId xmlns:a16="http://schemas.microsoft.com/office/drawing/2014/main" id="{5E77B279-7CC0-19F6-9928-7AB31D6A3D83}"/>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19994793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C13BFFA-0DB8-DD85-5C0A-45AA733BB768}"/>
              </a:ext>
            </a:extLst>
          </p:cNvPr>
          <p:cNvSpPr>
            <a:spLocks noGrp="1"/>
          </p:cNvSpPr>
          <p:nvPr>
            <p:ph type="title"/>
          </p:nvPr>
        </p:nvSpPr>
        <p:spPr/>
        <p:txBody>
          <a:bodyPr/>
          <a:lstStyle/>
          <a:p>
            <a:r>
              <a:rPr lang="en-US" dirty="0"/>
              <a:t>Invest in Your Future</a:t>
            </a:r>
          </a:p>
        </p:txBody>
      </p:sp>
      <p:sp>
        <p:nvSpPr>
          <p:cNvPr id="5" name="Footer Placeholder 4">
            <a:extLst>
              <a:ext uri="{FF2B5EF4-FFF2-40B4-BE49-F238E27FC236}">
                <a16:creationId xmlns:a16="http://schemas.microsoft.com/office/drawing/2014/main" id="{EB228DB7-11C9-A797-D415-A14B8239994D}"/>
              </a:ext>
            </a:extLst>
          </p:cNvPr>
          <p:cNvSpPr>
            <a:spLocks noGrp="1"/>
          </p:cNvSpPr>
          <p:nvPr>
            <p:ph type="ftr" sz="quarter" idx="3"/>
          </p:nvPr>
        </p:nvSpPr>
        <p:spPr/>
        <p:txBody>
          <a:bodyPr/>
          <a:lstStyle/>
          <a:p>
            <a:r>
              <a:rPr lang="en-US"/>
              <a:t>Name of Meeting – Month Date, Year (ie: ABC Meeting – January, 18, 2024)</a:t>
            </a:r>
            <a:endParaRPr lang="en-US" dirty="0"/>
          </a:p>
        </p:txBody>
      </p:sp>
      <p:pic>
        <p:nvPicPr>
          <p:cNvPr id="27650" name="Picture 2" descr="People holding hands">
            <a:extLst>
              <a:ext uri="{FF2B5EF4-FFF2-40B4-BE49-F238E27FC236}">
                <a16:creationId xmlns:a16="http://schemas.microsoft.com/office/drawing/2014/main" id="{406E807D-1F90-4C0F-72D8-F44E18DE1C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894" y="1243355"/>
            <a:ext cx="9639300" cy="4686300"/>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44BF0D7B-B9C2-290F-CCB8-14991DEB2670}"/>
              </a:ext>
            </a:extLst>
          </p:cNvPr>
          <p:cNvSpPr>
            <a:spLocks noGrp="1"/>
          </p:cNvSpPr>
          <p:nvPr/>
        </p:nvSpPr>
        <p:spPr>
          <a:xfrm>
            <a:off x="6112937" y="5161842"/>
            <a:ext cx="6329604" cy="677108"/>
          </a:xfrm>
          <a:prstGeom prst="rect">
            <a:avLst/>
          </a:prstGeom>
        </p:spPr>
        <p:txBody>
          <a:bodyPr wrap="square" lIns="0" tIns="0" rIns="0" bIns="0" anchor="t">
            <a:spAutoFit/>
          </a:bodyPr>
          <a:lstStyle>
            <a:lvl1pPr>
              <a:defRPr sz="4400" b="1" i="0">
                <a:solidFill>
                  <a:schemeClr val="tx1"/>
                </a:solidFill>
                <a:latin typeface="Arial"/>
                <a:ea typeface="+mj-ea"/>
                <a:cs typeface="Arial"/>
              </a:defRPr>
            </a:lvl1pPr>
          </a:lstStyle>
          <a:p>
            <a:r>
              <a:rPr lang="en-US" dirty="0">
                <a:solidFill>
                  <a:schemeClr val="bg1"/>
                </a:solidFill>
                <a:latin typeface="Arial (Body)"/>
              </a:rPr>
              <a:t>AOA Membership</a:t>
            </a:r>
          </a:p>
        </p:txBody>
      </p:sp>
    </p:spTree>
    <p:extLst>
      <p:ext uri="{BB962C8B-B14F-4D97-AF65-F5344CB8AC3E}">
        <p14:creationId xmlns:p14="http://schemas.microsoft.com/office/powerpoint/2010/main" val="113932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D28714-8667-6D45-B33B-2D0D212F631F}"/>
              </a:ext>
            </a:extLst>
          </p:cNvPr>
          <p:cNvSpPr>
            <a:spLocks noGrp="1"/>
          </p:cNvSpPr>
          <p:nvPr>
            <p:ph idx="1"/>
          </p:nvPr>
        </p:nvSpPr>
        <p:spPr/>
        <p:txBody>
          <a:bodyPr>
            <a:normAutofit/>
          </a:bodyPr>
          <a:lstStyle/>
          <a:p>
            <a:r>
              <a:rPr lang="en-US" sz="2400" b="1" dirty="0"/>
              <a:t>The AOA is </a:t>
            </a:r>
            <a:r>
              <a:rPr lang="en-US" sz="2400" b="1" i="1" dirty="0"/>
              <a:t>THE</a:t>
            </a:r>
            <a:r>
              <a:rPr lang="en-US" sz="2400" b="1" dirty="0"/>
              <a:t> organization</a:t>
            </a:r>
            <a:r>
              <a:rPr lang="en-US" sz="2400" dirty="0"/>
              <a:t> that serves as the professional family for more than 186,000 DOs and medical students, working to advance the distinctive philosophy and practice of osteopathic medicine around the world.</a:t>
            </a:r>
          </a:p>
          <a:p>
            <a:r>
              <a:rPr lang="en-US" sz="2400" b="1" dirty="0"/>
              <a:t>AOA members </a:t>
            </a:r>
            <a:r>
              <a:rPr lang="en-US" sz="2400" dirty="0"/>
              <a:t>not only support the profession and its future, but also have access to </a:t>
            </a:r>
            <a:r>
              <a:rPr lang="en-US" sz="2400" b="1" dirty="0"/>
              <a:t>exclusive member benefits</a:t>
            </a:r>
            <a:r>
              <a:rPr lang="en-US" sz="2400" dirty="0"/>
              <a:t>.</a:t>
            </a:r>
          </a:p>
        </p:txBody>
      </p:sp>
      <p:pic>
        <p:nvPicPr>
          <p:cNvPr id="7" name="Picture Placeholder 6" descr="A person and a child&#10;&#10;Description automatically generated">
            <a:extLst>
              <a:ext uri="{FF2B5EF4-FFF2-40B4-BE49-F238E27FC236}">
                <a16:creationId xmlns:a16="http://schemas.microsoft.com/office/drawing/2014/main" id="{1848E331-57B2-2656-5A4C-FCAB81ADBB74}"/>
              </a:ext>
            </a:extLst>
          </p:cNvPr>
          <p:cNvPicPr>
            <a:picLocks noGrp="1" noChangeAspect="1"/>
          </p:cNvPicPr>
          <p:nvPr>
            <p:ph type="pic" sz="quarter" idx="10"/>
          </p:nvPr>
        </p:nvPicPr>
        <p:blipFill>
          <a:blip r:embed="rId3"/>
          <a:srcRect l="9544" r="9544"/>
          <a:stretch>
            <a:fillRect/>
          </a:stretch>
        </p:blipFill>
        <p:spPr/>
      </p:pic>
      <p:sp>
        <p:nvSpPr>
          <p:cNvPr id="5" name="Title 4">
            <a:extLst>
              <a:ext uri="{FF2B5EF4-FFF2-40B4-BE49-F238E27FC236}">
                <a16:creationId xmlns:a16="http://schemas.microsoft.com/office/drawing/2014/main" id="{894527C2-A874-609F-509B-5A794B70E512}"/>
              </a:ext>
            </a:extLst>
          </p:cNvPr>
          <p:cNvSpPr>
            <a:spLocks noGrp="1"/>
          </p:cNvSpPr>
          <p:nvPr>
            <p:ph type="title"/>
          </p:nvPr>
        </p:nvSpPr>
        <p:spPr/>
        <p:txBody>
          <a:bodyPr/>
          <a:lstStyle/>
          <a:p>
            <a:r>
              <a:rPr lang="en-US" dirty="0"/>
              <a:t>Unlock a World of Benefits with the AOA by Your Side</a:t>
            </a:r>
          </a:p>
        </p:txBody>
      </p:sp>
      <p:sp>
        <p:nvSpPr>
          <p:cNvPr id="6" name="Footer Placeholder 5">
            <a:extLst>
              <a:ext uri="{FF2B5EF4-FFF2-40B4-BE49-F238E27FC236}">
                <a16:creationId xmlns:a16="http://schemas.microsoft.com/office/drawing/2014/main" id="{852A33A6-55A7-DC94-BEEC-9D960B308CA6}"/>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spTree>
    <p:extLst>
      <p:ext uri="{BB962C8B-B14F-4D97-AF65-F5344CB8AC3E}">
        <p14:creationId xmlns:p14="http://schemas.microsoft.com/office/powerpoint/2010/main" val="23053687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FBD17E-4631-7301-2B20-BBA045162C8B}"/>
              </a:ext>
            </a:extLst>
          </p:cNvPr>
          <p:cNvSpPr>
            <a:spLocks noGrp="1"/>
          </p:cNvSpPr>
          <p:nvPr>
            <p:ph type="ctrTitle"/>
          </p:nvPr>
        </p:nvSpPr>
        <p:spPr>
          <a:xfrm>
            <a:off x="524435" y="4158885"/>
            <a:ext cx="10847758" cy="721725"/>
          </a:xfrm>
        </p:spPr>
        <p:txBody>
          <a:bodyPr/>
          <a:lstStyle/>
          <a:p>
            <a:r>
              <a:rPr lang="en-US" sz="4500" dirty="0"/>
              <a:t>Welcome</a:t>
            </a:r>
          </a:p>
        </p:txBody>
      </p:sp>
      <p:sp>
        <p:nvSpPr>
          <p:cNvPr id="10" name="Text Placeholder 9">
            <a:extLst>
              <a:ext uri="{FF2B5EF4-FFF2-40B4-BE49-F238E27FC236}">
                <a16:creationId xmlns:a16="http://schemas.microsoft.com/office/drawing/2014/main" id="{FE769A5D-D4B6-28A3-94B2-A28C615CAF72}"/>
              </a:ext>
            </a:extLst>
          </p:cNvPr>
          <p:cNvSpPr>
            <a:spLocks noGrp="1"/>
          </p:cNvSpPr>
          <p:nvPr>
            <p:ph type="body" sz="quarter" idx="13"/>
          </p:nvPr>
        </p:nvSpPr>
        <p:spPr>
          <a:xfrm>
            <a:off x="524435" y="5053625"/>
            <a:ext cx="10847758" cy="485757"/>
          </a:xfrm>
        </p:spPr>
        <p:txBody>
          <a:bodyPr/>
          <a:lstStyle/>
          <a:p>
            <a:r>
              <a:rPr lang="en-US" sz="2800" dirty="0"/>
              <a:t>Speaker Name &amp; Credentials, AOA Champion </a:t>
            </a:r>
          </a:p>
          <a:p>
            <a:endParaRPr lang="en-US" dirty="0"/>
          </a:p>
        </p:txBody>
      </p:sp>
    </p:spTree>
    <p:extLst>
      <p:ext uri="{BB962C8B-B14F-4D97-AF65-F5344CB8AC3E}">
        <p14:creationId xmlns:p14="http://schemas.microsoft.com/office/powerpoint/2010/main" val="6071936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p:txBody>
          <a:bodyPr/>
          <a:lstStyle/>
          <a:p>
            <a:pPr lvl="0"/>
            <a:r>
              <a:rPr lang="en-US" sz="2400" dirty="0"/>
              <a:t>Access to CME tracking and reporting tools:</a:t>
            </a:r>
          </a:p>
          <a:p>
            <a:pPr lvl="1"/>
            <a:r>
              <a:rPr lang="en-US" sz="2400" dirty="0"/>
              <a:t>24/7 access to your </a:t>
            </a:r>
            <a:r>
              <a:rPr lang="en-US" sz="2400" b="1" dirty="0"/>
              <a:t>AOA CME Report</a:t>
            </a:r>
            <a:r>
              <a:rPr lang="en-US" sz="2400" dirty="0"/>
              <a:t> with tracking ($199/$299 value)</a:t>
            </a:r>
          </a:p>
          <a:p>
            <a:pPr lvl="1"/>
            <a:r>
              <a:rPr lang="en-US" sz="2400" dirty="0"/>
              <a:t>Personalized </a:t>
            </a:r>
            <a:r>
              <a:rPr lang="en-US" sz="2400" b="1" dirty="0"/>
              <a:t>My CME member dashboard</a:t>
            </a:r>
            <a:r>
              <a:rPr lang="en-US" sz="2400" dirty="0"/>
              <a:t> – a NEW benefit</a:t>
            </a:r>
          </a:p>
          <a:p>
            <a:pPr lvl="1"/>
            <a:r>
              <a:rPr lang="en-US" sz="2400" b="1" dirty="0"/>
              <a:t>CME self-reporting</a:t>
            </a:r>
            <a:r>
              <a:rPr lang="en-US" sz="2400" dirty="0"/>
              <a:t> through your members-only portal ($199/$299 value)</a:t>
            </a:r>
          </a:p>
          <a:p>
            <a:r>
              <a:rPr lang="en-US" sz="2400" dirty="0"/>
              <a:t>Centralized </a:t>
            </a:r>
            <a:r>
              <a:rPr lang="en-US" sz="2400" b="1" dirty="0"/>
              <a:t>CME calendar and search tool </a:t>
            </a:r>
            <a:r>
              <a:rPr lang="en-US" sz="2400" dirty="0"/>
              <a:t>for AOA Category 1 courses</a:t>
            </a:r>
          </a:p>
          <a:p>
            <a:r>
              <a:rPr lang="en-US" sz="2400" dirty="0"/>
              <a:t>Free or discounted courses through the </a:t>
            </a:r>
            <a:r>
              <a:rPr lang="en-US" sz="2400" b="1" dirty="0"/>
              <a:t>AOA Online Learning</a:t>
            </a:r>
            <a:r>
              <a:rPr lang="en-US" sz="2400" dirty="0"/>
              <a:t> portal</a:t>
            </a:r>
          </a:p>
          <a:p>
            <a:pPr lvl="1"/>
            <a:r>
              <a:rPr lang="en-US" sz="2400" dirty="0"/>
              <a:t>Complimentary </a:t>
            </a:r>
            <a:r>
              <a:rPr lang="en-US" sz="2400" b="1" dirty="0"/>
              <a:t>JOM quizzes</a:t>
            </a:r>
            <a:r>
              <a:rPr lang="en-US" sz="2400" dirty="0"/>
              <a:t> released monthly ($264 annual value)</a:t>
            </a:r>
          </a:p>
          <a:p>
            <a:pPr lvl="1"/>
            <a:r>
              <a:rPr lang="en-US" sz="2400" b="1" dirty="0"/>
              <a:t>Waived CME Category 1B Conversion Fee</a:t>
            </a:r>
            <a:r>
              <a:rPr lang="en-US" sz="2400" dirty="0"/>
              <a:t> ($25 value per course)</a:t>
            </a:r>
          </a:p>
          <a:p>
            <a:r>
              <a:rPr lang="en-US" sz="2400" b="1" dirty="0"/>
              <a:t>CME counseling and support</a:t>
            </a:r>
          </a:p>
          <a:p>
            <a:endParaRPr lang="en-US" dirty="0"/>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dirty="0"/>
              <a:t>AOA Member Benefits: Education &amp; CME</a:t>
            </a:r>
          </a:p>
        </p:txBody>
      </p:sp>
      <p:sp>
        <p:nvSpPr>
          <p:cNvPr id="5" name="Footer Placeholder 4">
            <a:extLst>
              <a:ext uri="{FF2B5EF4-FFF2-40B4-BE49-F238E27FC236}">
                <a16:creationId xmlns:a16="http://schemas.microsoft.com/office/drawing/2014/main" id="{C1BB6BAC-AFCF-AB51-076D-DF6A4DE4A2D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spTree>
    <p:extLst>
      <p:ext uri="{BB962C8B-B14F-4D97-AF65-F5344CB8AC3E}">
        <p14:creationId xmlns:p14="http://schemas.microsoft.com/office/powerpoint/2010/main" val="30729120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FA8874-A816-C7A1-81D6-C99158F3A64B}"/>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1DF811-A6B0-E81B-74FD-9726BA89E405}"/>
              </a:ext>
            </a:extLst>
          </p:cNvPr>
          <p:cNvSpPr>
            <a:spLocks noGrp="1"/>
          </p:cNvSpPr>
          <p:nvPr>
            <p:ph idx="1"/>
          </p:nvPr>
        </p:nvSpPr>
        <p:spPr/>
        <p:txBody>
          <a:bodyPr>
            <a:normAutofit/>
          </a:bodyPr>
          <a:lstStyle/>
          <a:p>
            <a:r>
              <a:rPr lang="en-US" sz="2400" dirty="0"/>
              <a:t>Stay up to date with the latest news and research from the AOA:</a:t>
            </a:r>
          </a:p>
          <a:p>
            <a:pPr lvl="1"/>
            <a:r>
              <a:rPr lang="en-US" sz="2400" b="1" i="1" dirty="0"/>
              <a:t>Journal of Osteopathic Medicine (JOM) </a:t>
            </a:r>
            <a:r>
              <a:rPr lang="en-US" sz="2400" dirty="0"/>
              <a:t>research, including opportunities to get published</a:t>
            </a:r>
          </a:p>
          <a:p>
            <a:pPr lvl="1"/>
            <a:r>
              <a:rPr lang="en-US" sz="2400" b="1" dirty="0"/>
              <a:t>The DO</a:t>
            </a:r>
            <a:r>
              <a:rPr lang="en-US" sz="2400" dirty="0"/>
              <a:t>, the AOA’s news &amp; features publication</a:t>
            </a:r>
          </a:p>
          <a:p>
            <a:pPr lvl="1"/>
            <a:r>
              <a:rPr lang="en-US" sz="2400" b="1" dirty="0"/>
              <a:t>DO Engage </a:t>
            </a:r>
            <a:r>
              <a:rPr lang="en-US" sz="2400" dirty="0"/>
              <a:t>osteopathic advocacy newsletter</a:t>
            </a:r>
          </a:p>
          <a:p>
            <a:pPr lvl="1"/>
            <a:r>
              <a:rPr lang="en-US" sz="2400" b="1" dirty="0"/>
              <a:t>My AOA mobile app </a:t>
            </a:r>
            <a:r>
              <a:rPr lang="en-US" sz="2400" dirty="0"/>
              <a:t>– your one-stop-shop for osteopathic news, education &amp; connection (exclusive member content)</a:t>
            </a:r>
          </a:p>
        </p:txBody>
      </p:sp>
      <p:sp>
        <p:nvSpPr>
          <p:cNvPr id="5" name="Title 4">
            <a:extLst>
              <a:ext uri="{FF2B5EF4-FFF2-40B4-BE49-F238E27FC236}">
                <a16:creationId xmlns:a16="http://schemas.microsoft.com/office/drawing/2014/main" id="{B203F3FC-C068-2444-C3A2-6BD6AB2B59E5}"/>
              </a:ext>
            </a:extLst>
          </p:cNvPr>
          <p:cNvSpPr>
            <a:spLocks noGrp="1"/>
          </p:cNvSpPr>
          <p:nvPr>
            <p:ph type="title"/>
          </p:nvPr>
        </p:nvSpPr>
        <p:spPr/>
        <p:txBody>
          <a:bodyPr/>
          <a:lstStyle/>
          <a:p>
            <a:r>
              <a:rPr lang="en-US" dirty="0"/>
              <a:t>AOA Member Benefits: Publications &amp; News</a:t>
            </a:r>
          </a:p>
        </p:txBody>
      </p:sp>
      <p:sp>
        <p:nvSpPr>
          <p:cNvPr id="6" name="Footer Placeholder 5">
            <a:extLst>
              <a:ext uri="{FF2B5EF4-FFF2-40B4-BE49-F238E27FC236}">
                <a16:creationId xmlns:a16="http://schemas.microsoft.com/office/drawing/2014/main" id="{E648BAD1-4FD0-6A2F-7495-E040E63CF20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5AE7429F-342B-A584-A2BC-8F056B27EE92}"/>
              </a:ext>
            </a:extLst>
          </p:cNvPr>
          <p:cNvPicPr>
            <a:picLocks noGrp="1" noChangeAspect="1"/>
          </p:cNvPicPr>
          <p:nvPr>
            <p:ph type="pic" sz="quarter" idx="10"/>
          </p:nvPr>
        </p:nvPicPr>
        <p:blipFill>
          <a:blip r:embed="rId3"/>
          <a:srcRect l="5462" r="5462"/>
          <a:stretch/>
        </p:blipFill>
        <p:spPr/>
      </p:pic>
    </p:spTree>
    <p:extLst>
      <p:ext uri="{BB962C8B-B14F-4D97-AF65-F5344CB8AC3E}">
        <p14:creationId xmlns:p14="http://schemas.microsoft.com/office/powerpoint/2010/main" val="21035564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7799FC-1DCA-4362-67E9-2F871B3D676F}"/>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408FDE2-42CF-4BB3-677B-F4BFCA902D59}"/>
              </a:ext>
            </a:extLst>
          </p:cNvPr>
          <p:cNvSpPr>
            <a:spLocks noGrp="1"/>
          </p:cNvSpPr>
          <p:nvPr>
            <p:ph idx="1"/>
          </p:nvPr>
        </p:nvSpPr>
        <p:spPr/>
        <p:txBody>
          <a:bodyPr>
            <a:normAutofit/>
          </a:bodyPr>
          <a:lstStyle/>
          <a:p>
            <a:r>
              <a:rPr lang="en-US" sz="2400" dirty="0"/>
              <a:t>Ensure protection of your osteopathic distinctiveness:</a:t>
            </a:r>
          </a:p>
          <a:p>
            <a:pPr lvl="1"/>
            <a:r>
              <a:rPr lang="en-US" sz="2400" b="1" dirty="0"/>
              <a:t>Federal &amp; state public policy advocacy </a:t>
            </a:r>
            <a:r>
              <a:rPr lang="en-US" sz="2400" dirty="0"/>
              <a:t>to protect practice rights</a:t>
            </a:r>
          </a:p>
          <a:p>
            <a:pPr lvl="1"/>
            <a:r>
              <a:rPr lang="en-US" sz="2400" dirty="0"/>
              <a:t>Advocacy for </a:t>
            </a:r>
            <a:r>
              <a:rPr lang="en-US" sz="2400" b="1" dirty="0"/>
              <a:t>international practice rights</a:t>
            </a:r>
          </a:p>
          <a:p>
            <a:pPr lvl="1"/>
            <a:r>
              <a:rPr lang="en-US" sz="2400" dirty="0"/>
              <a:t>The </a:t>
            </a:r>
            <a:r>
              <a:rPr lang="en-US" sz="2400" b="1" dirty="0"/>
              <a:t>AOA’s brand campaign</a:t>
            </a:r>
            <a:r>
              <a:rPr lang="en-US" sz="2400" dirty="0"/>
              <a:t> to promote and raise public awareness of osteopathic medicine</a:t>
            </a:r>
          </a:p>
          <a:p>
            <a:pPr lvl="1"/>
            <a:r>
              <a:rPr lang="en-US" sz="2400" dirty="0"/>
              <a:t>Inclusion in the </a:t>
            </a:r>
            <a:r>
              <a:rPr lang="en-US" sz="2400" b="1" dirty="0"/>
              <a:t>Find Your DO </a:t>
            </a:r>
            <a:r>
              <a:rPr lang="en-US" sz="2400" dirty="0"/>
              <a:t>directory</a:t>
            </a:r>
          </a:p>
        </p:txBody>
      </p:sp>
      <p:sp>
        <p:nvSpPr>
          <p:cNvPr id="5" name="Title 4">
            <a:extLst>
              <a:ext uri="{FF2B5EF4-FFF2-40B4-BE49-F238E27FC236}">
                <a16:creationId xmlns:a16="http://schemas.microsoft.com/office/drawing/2014/main" id="{2061F033-9C7A-F0D6-E375-2BB603101BCA}"/>
              </a:ext>
            </a:extLst>
          </p:cNvPr>
          <p:cNvSpPr>
            <a:spLocks noGrp="1"/>
          </p:cNvSpPr>
          <p:nvPr>
            <p:ph type="title"/>
          </p:nvPr>
        </p:nvSpPr>
        <p:spPr/>
        <p:txBody>
          <a:bodyPr/>
          <a:lstStyle/>
          <a:p>
            <a:r>
              <a:rPr lang="en-US" dirty="0"/>
              <a:t>AOA Member Benefits: Advocacy &amp; Awareness</a:t>
            </a:r>
          </a:p>
        </p:txBody>
      </p:sp>
      <p:sp>
        <p:nvSpPr>
          <p:cNvPr id="6" name="Footer Placeholder 5">
            <a:extLst>
              <a:ext uri="{FF2B5EF4-FFF2-40B4-BE49-F238E27FC236}">
                <a16:creationId xmlns:a16="http://schemas.microsoft.com/office/drawing/2014/main" id="{02638550-8F61-68F2-4A22-074E73F58A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descr="A yellow building with columns&#10;&#10;Description automatically generated">
            <a:extLst>
              <a:ext uri="{FF2B5EF4-FFF2-40B4-BE49-F238E27FC236}">
                <a16:creationId xmlns:a16="http://schemas.microsoft.com/office/drawing/2014/main" id="{490988CE-56AE-2E56-BF96-412D2F6C22FE}"/>
              </a:ext>
            </a:extLst>
          </p:cNvPr>
          <p:cNvPicPr>
            <a:picLocks noGrp="1" noChangeAspect="1"/>
          </p:cNvPicPr>
          <p:nvPr>
            <p:ph type="pic" sz="quarter" idx="10"/>
          </p:nvPr>
        </p:nvPicPr>
        <p:blipFill>
          <a:blip r:embed="rId3"/>
          <a:srcRect l="5132" r="5132"/>
          <a:stretch>
            <a:fillRect/>
          </a:stretch>
        </p:blipFill>
        <p:spPr/>
      </p:pic>
    </p:spTree>
    <p:extLst>
      <p:ext uri="{BB962C8B-B14F-4D97-AF65-F5344CB8AC3E}">
        <p14:creationId xmlns:p14="http://schemas.microsoft.com/office/powerpoint/2010/main" val="40714623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EA042-D574-D437-A6F1-933BC2918B6E}"/>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8D38A26-452C-9761-60C7-D64782E376E8}"/>
              </a:ext>
            </a:extLst>
          </p:cNvPr>
          <p:cNvSpPr>
            <a:spLocks noGrp="1"/>
          </p:cNvSpPr>
          <p:nvPr>
            <p:ph idx="1"/>
          </p:nvPr>
        </p:nvSpPr>
        <p:spPr/>
        <p:txBody>
          <a:bodyPr>
            <a:normAutofit/>
          </a:bodyPr>
          <a:lstStyle/>
          <a:p>
            <a:r>
              <a:rPr lang="en-US" sz="2400" dirty="0"/>
              <a:t>Expand your network &amp; grow leadership skills:</a:t>
            </a:r>
          </a:p>
          <a:p>
            <a:pPr lvl="1"/>
            <a:r>
              <a:rPr lang="en-US" sz="2400" dirty="0"/>
              <a:t>Eligibility for AOA </a:t>
            </a:r>
            <a:r>
              <a:rPr lang="en-US" sz="2400" b="1" dirty="0"/>
              <a:t>leadership positions</a:t>
            </a:r>
          </a:p>
          <a:p>
            <a:pPr lvl="1"/>
            <a:r>
              <a:rPr lang="en-US" sz="2400" dirty="0"/>
              <a:t>Eligibility to serve in AOA </a:t>
            </a:r>
            <a:r>
              <a:rPr lang="en-US" sz="2400" b="1" dirty="0"/>
              <a:t>House of Delegates</a:t>
            </a:r>
          </a:p>
          <a:p>
            <a:pPr lvl="1"/>
            <a:r>
              <a:rPr lang="en-US" sz="2400" dirty="0"/>
              <a:t>My AOA mobile app </a:t>
            </a:r>
            <a:r>
              <a:rPr lang="en-US" sz="2400" b="1" dirty="0"/>
              <a:t>communities &amp; discussions</a:t>
            </a:r>
          </a:p>
        </p:txBody>
      </p:sp>
      <p:sp>
        <p:nvSpPr>
          <p:cNvPr id="5" name="Title 4">
            <a:extLst>
              <a:ext uri="{FF2B5EF4-FFF2-40B4-BE49-F238E27FC236}">
                <a16:creationId xmlns:a16="http://schemas.microsoft.com/office/drawing/2014/main" id="{A2542A3A-4DEE-50D8-919A-57B0B18CFCFC}"/>
              </a:ext>
            </a:extLst>
          </p:cNvPr>
          <p:cNvSpPr>
            <a:spLocks noGrp="1"/>
          </p:cNvSpPr>
          <p:nvPr>
            <p:ph type="title"/>
          </p:nvPr>
        </p:nvSpPr>
        <p:spPr/>
        <p:txBody>
          <a:bodyPr/>
          <a:lstStyle/>
          <a:p>
            <a:r>
              <a:rPr lang="en-US" dirty="0"/>
              <a:t>AOA Member Benefits: Professional Development &amp; Networking</a:t>
            </a:r>
          </a:p>
        </p:txBody>
      </p:sp>
      <p:sp>
        <p:nvSpPr>
          <p:cNvPr id="6" name="Footer Placeholder 5">
            <a:extLst>
              <a:ext uri="{FF2B5EF4-FFF2-40B4-BE49-F238E27FC236}">
                <a16:creationId xmlns:a16="http://schemas.microsoft.com/office/drawing/2014/main" id="{D31BAC0E-EE25-6CD2-0C51-8B17CE54CE2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411FD2EB-F951-3BD1-DDED-02E98EE9375C}"/>
              </a:ext>
            </a:extLst>
          </p:cNvPr>
          <p:cNvPicPr>
            <a:picLocks noGrp="1" noChangeAspect="1"/>
          </p:cNvPicPr>
          <p:nvPr>
            <p:ph type="pic" sz="quarter" idx="10"/>
          </p:nvPr>
        </p:nvPicPr>
        <p:blipFill>
          <a:blip r:embed="rId3"/>
          <a:srcRect l="5455" r="5455"/>
          <a:stretch/>
        </p:blipFill>
        <p:spPr/>
      </p:pic>
    </p:spTree>
    <p:extLst>
      <p:ext uri="{BB962C8B-B14F-4D97-AF65-F5344CB8AC3E}">
        <p14:creationId xmlns:p14="http://schemas.microsoft.com/office/powerpoint/2010/main" val="236396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D4A6A4-5F84-5A45-CF56-3081F36C6FC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5048101-215B-195C-59EE-CFB992A5ABB2}"/>
              </a:ext>
            </a:extLst>
          </p:cNvPr>
          <p:cNvSpPr>
            <a:spLocks noGrp="1"/>
          </p:cNvSpPr>
          <p:nvPr>
            <p:ph idx="1"/>
          </p:nvPr>
        </p:nvSpPr>
        <p:spPr/>
        <p:txBody>
          <a:bodyPr>
            <a:normAutofit/>
          </a:bodyPr>
          <a:lstStyle/>
          <a:p>
            <a:r>
              <a:rPr lang="en-US" sz="2400" dirty="0"/>
              <a:t>Propel your career with the </a:t>
            </a:r>
            <a:r>
              <a:rPr lang="en-US" sz="2400" b="1" dirty="0"/>
              <a:t>AOA Career Center</a:t>
            </a:r>
            <a:r>
              <a:rPr lang="en-US" sz="2400" dirty="0"/>
              <a:t>:</a:t>
            </a:r>
          </a:p>
          <a:p>
            <a:pPr lvl="1"/>
            <a:r>
              <a:rPr lang="en-US" sz="2400" dirty="0"/>
              <a:t>Employer and job-seeker resources</a:t>
            </a:r>
          </a:p>
          <a:p>
            <a:pPr lvl="1"/>
            <a:r>
              <a:rPr lang="en-US" sz="2400" dirty="0"/>
              <a:t>CV and personal statement assistance</a:t>
            </a:r>
          </a:p>
          <a:p>
            <a:pPr lvl="1"/>
            <a:r>
              <a:rPr lang="en-US" sz="2400" dirty="0"/>
              <a:t>Discounted employment contract review services (10% off)</a:t>
            </a:r>
          </a:p>
        </p:txBody>
      </p:sp>
      <p:sp>
        <p:nvSpPr>
          <p:cNvPr id="5" name="Title 4">
            <a:extLst>
              <a:ext uri="{FF2B5EF4-FFF2-40B4-BE49-F238E27FC236}">
                <a16:creationId xmlns:a16="http://schemas.microsoft.com/office/drawing/2014/main" id="{C77351EA-FDE8-577B-ED9D-B6D18E7315B8}"/>
              </a:ext>
            </a:extLst>
          </p:cNvPr>
          <p:cNvSpPr>
            <a:spLocks noGrp="1"/>
          </p:cNvSpPr>
          <p:nvPr>
            <p:ph type="title"/>
          </p:nvPr>
        </p:nvSpPr>
        <p:spPr/>
        <p:txBody>
          <a:bodyPr/>
          <a:lstStyle/>
          <a:p>
            <a:r>
              <a:rPr lang="en-US" dirty="0"/>
              <a:t>AOA Member Benefits: Career Advancement &amp; Resources</a:t>
            </a:r>
          </a:p>
        </p:txBody>
      </p:sp>
      <p:sp>
        <p:nvSpPr>
          <p:cNvPr id="6" name="Footer Placeholder 5">
            <a:extLst>
              <a:ext uri="{FF2B5EF4-FFF2-40B4-BE49-F238E27FC236}">
                <a16:creationId xmlns:a16="http://schemas.microsoft.com/office/drawing/2014/main" id="{F107254A-CA8B-49BC-9445-BF79E2F965F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7467773B-29B7-E2E6-9DC1-B5F5E4604828}"/>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31305036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D8A6DA-C535-BC91-5E8F-2003352D0CE5}"/>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542D3B9-11FA-1370-A157-BB54EFFCECEB}"/>
              </a:ext>
            </a:extLst>
          </p:cNvPr>
          <p:cNvSpPr>
            <a:spLocks noGrp="1"/>
          </p:cNvSpPr>
          <p:nvPr>
            <p:ph idx="1"/>
          </p:nvPr>
        </p:nvSpPr>
        <p:spPr/>
        <p:txBody>
          <a:bodyPr>
            <a:normAutofit/>
          </a:bodyPr>
          <a:lstStyle/>
          <a:p>
            <a:r>
              <a:rPr lang="en-US" sz="2400" dirty="0"/>
              <a:t>Manage and maintain your requirements:</a:t>
            </a:r>
          </a:p>
          <a:p>
            <a:pPr lvl="1"/>
            <a:r>
              <a:rPr lang="en-US" sz="2400" dirty="0"/>
              <a:t>Free </a:t>
            </a:r>
            <a:r>
              <a:rPr lang="en-US" sz="2400" b="1" dirty="0"/>
              <a:t>AOA Profiles (Physician Profile Reports) </a:t>
            </a:r>
            <a:r>
              <a:rPr lang="en-US" sz="2400" dirty="0"/>
              <a:t>to send to state licensing boards ($25 value per report)</a:t>
            </a:r>
          </a:p>
          <a:p>
            <a:pPr lvl="1"/>
            <a:r>
              <a:rPr lang="en-US" sz="2400" dirty="0"/>
              <a:t>Information on U.S. </a:t>
            </a:r>
            <a:r>
              <a:rPr lang="en-US" sz="2400" b="1" dirty="0"/>
              <a:t>State licensure</a:t>
            </a:r>
            <a:r>
              <a:rPr lang="en-US" sz="2400" dirty="0"/>
              <a:t> and requirements for offering telemedicine </a:t>
            </a:r>
          </a:p>
          <a:p>
            <a:pPr lvl="1"/>
            <a:r>
              <a:rPr lang="en-US" sz="2400" dirty="0"/>
              <a:t>Resources and guidance to help you achieve and maintain </a:t>
            </a:r>
            <a:r>
              <a:rPr lang="en-US" sz="2400" b="1" dirty="0"/>
              <a:t>AOA Board Certification</a:t>
            </a:r>
          </a:p>
        </p:txBody>
      </p:sp>
      <p:sp>
        <p:nvSpPr>
          <p:cNvPr id="5" name="Title 4">
            <a:extLst>
              <a:ext uri="{FF2B5EF4-FFF2-40B4-BE49-F238E27FC236}">
                <a16:creationId xmlns:a16="http://schemas.microsoft.com/office/drawing/2014/main" id="{1A31C728-1EC0-8E27-5EF0-0D850E9487A4}"/>
              </a:ext>
            </a:extLst>
          </p:cNvPr>
          <p:cNvSpPr>
            <a:spLocks noGrp="1"/>
          </p:cNvSpPr>
          <p:nvPr>
            <p:ph type="title"/>
          </p:nvPr>
        </p:nvSpPr>
        <p:spPr/>
        <p:txBody>
          <a:bodyPr/>
          <a:lstStyle/>
          <a:p>
            <a:r>
              <a:rPr lang="en-US" dirty="0"/>
              <a:t>AOA Member Benefits: Board Certification &amp; Licensure Support</a:t>
            </a:r>
          </a:p>
        </p:txBody>
      </p:sp>
      <p:sp>
        <p:nvSpPr>
          <p:cNvPr id="6" name="Footer Placeholder 5">
            <a:extLst>
              <a:ext uri="{FF2B5EF4-FFF2-40B4-BE49-F238E27FC236}">
                <a16:creationId xmlns:a16="http://schemas.microsoft.com/office/drawing/2014/main" id="{87CC16CF-606E-D974-6DE1-9940B6B48A7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00947F03-3EA6-68BB-58CD-491B20769DC7}"/>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40777247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3E381-978B-CC6B-BE38-877B0FFFCB8D}"/>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0654989-8A0E-7122-3B69-FDBAFBCDEEA1}"/>
              </a:ext>
            </a:extLst>
          </p:cNvPr>
          <p:cNvSpPr>
            <a:spLocks noGrp="1"/>
          </p:cNvSpPr>
          <p:nvPr>
            <p:ph idx="1"/>
          </p:nvPr>
        </p:nvSpPr>
        <p:spPr/>
        <p:txBody>
          <a:bodyPr>
            <a:normAutofit/>
          </a:bodyPr>
          <a:lstStyle/>
          <a:p>
            <a:r>
              <a:rPr lang="en-US" sz="2400" dirty="0"/>
              <a:t>Receive discounted rates for AOA events</a:t>
            </a:r>
          </a:p>
          <a:p>
            <a:pPr lvl="1"/>
            <a:r>
              <a:rPr lang="en-US" sz="2400" b="1" dirty="0"/>
              <a:t>OMED</a:t>
            </a:r>
            <a:r>
              <a:rPr lang="en-US" sz="2400" dirty="0"/>
              <a:t>, the #1 osteopathic education conference</a:t>
            </a:r>
          </a:p>
          <a:p>
            <a:pPr lvl="2"/>
            <a:r>
              <a:rPr lang="en-US" sz="2200" dirty="0"/>
              <a:t>Earn up to 60 AOA Category 1 CME credits or AMA PRA Category 1 credits</a:t>
            </a:r>
          </a:p>
          <a:p>
            <a:pPr lvl="2"/>
            <a:r>
              <a:rPr lang="en-US" sz="2200" dirty="0"/>
              <a:t>17% savings on registration ($200 value)</a:t>
            </a:r>
          </a:p>
          <a:p>
            <a:pPr lvl="1"/>
            <a:r>
              <a:rPr lang="en-US" sz="2400" b="1" dirty="0"/>
              <a:t>DO Day</a:t>
            </a:r>
            <a:r>
              <a:rPr lang="en-US" sz="2400" dirty="0"/>
              <a:t>, the profession’s largest advocacy event</a:t>
            </a:r>
          </a:p>
          <a:p>
            <a:pPr lvl="2"/>
            <a:r>
              <a:rPr lang="en-US" sz="2200" dirty="0"/>
              <a:t>Earn up to 10-15 AOA Category 1-A CME credits or AMA PRA Category 1 credits</a:t>
            </a:r>
          </a:p>
          <a:p>
            <a:pPr lvl="2"/>
            <a:r>
              <a:rPr lang="en-US" sz="2200" dirty="0"/>
              <a:t>57% savings on registration ($340 value)</a:t>
            </a:r>
          </a:p>
        </p:txBody>
      </p:sp>
      <p:sp>
        <p:nvSpPr>
          <p:cNvPr id="5" name="Title 4">
            <a:extLst>
              <a:ext uri="{FF2B5EF4-FFF2-40B4-BE49-F238E27FC236}">
                <a16:creationId xmlns:a16="http://schemas.microsoft.com/office/drawing/2014/main" id="{21B6A3B5-7573-0571-0CE3-F30009B2025D}"/>
              </a:ext>
            </a:extLst>
          </p:cNvPr>
          <p:cNvSpPr>
            <a:spLocks noGrp="1"/>
          </p:cNvSpPr>
          <p:nvPr>
            <p:ph type="title"/>
          </p:nvPr>
        </p:nvSpPr>
        <p:spPr/>
        <p:txBody>
          <a:bodyPr/>
          <a:lstStyle/>
          <a:p>
            <a:r>
              <a:rPr lang="en-US" dirty="0"/>
              <a:t>AOA Member Benefits: AOA Annual Events</a:t>
            </a:r>
          </a:p>
        </p:txBody>
      </p:sp>
      <p:sp>
        <p:nvSpPr>
          <p:cNvPr id="6" name="Footer Placeholder 5">
            <a:extLst>
              <a:ext uri="{FF2B5EF4-FFF2-40B4-BE49-F238E27FC236}">
                <a16:creationId xmlns:a16="http://schemas.microsoft.com/office/drawing/2014/main" id="{9D5F06B0-8489-98EC-6AE9-8307F036901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7DDDAB17-B9CD-133D-74F0-F1BE253556DA}"/>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3182546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DB1B66-BFB1-C3B8-C3C9-ACE263A9BA4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C33587A-BA9A-E74B-8F57-5B2034FE60F5}"/>
              </a:ext>
            </a:extLst>
          </p:cNvPr>
          <p:cNvSpPr>
            <a:spLocks noGrp="1"/>
          </p:cNvSpPr>
          <p:nvPr>
            <p:ph idx="1"/>
          </p:nvPr>
        </p:nvSpPr>
        <p:spPr/>
        <p:txBody>
          <a:bodyPr>
            <a:normAutofit/>
          </a:bodyPr>
          <a:lstStyle/>
          <a:p>
            <a:r>
              <a:rPr lang="en-US" sz="2400" dirty="0"/>
              <a:t>Receive expert </a:t>
            </a:r>
            <a:r>
              <a:rPr lang="en-US" sz="2400" b="1" dirty="0"/>
              <a:t>practice management </a:t>
            </a:r>
            <a:r>
              <a:rPr lang="en-US" sz="2400" dirty="0"/>
              <a:t>support:</a:t>
            </a:r>
          </a:p>
          <a:p>
            <a:pPr lvl="1"/>
            <a:r>
              <a:rPr lang="en-US" sz="2400" dirty="0"/>
              <a:t>Coding and billing assistance</a:t>
            </a:r>
          </a:p>
          <a:p>
            <a:pPr lvl="1"/>
            <a:r>
              <a:rPr lang="en-US" sz="2400" dirty="0"/>
              <a:t>Contract negotiation guidance</a:t>
            </a:r>
          </a:p>
          <a:p>
            <a:pPr lvl="1"/>
            <a:r>
              <a:rPr lang="en-US" sz="2400" dirty="0"/>
              <a:t>Exclusive practice management webinars</a:t>
            </a:r>
          </a:p>
          <a:p>
            <a:pPr lvl="1"/>
            <a:r>
              <a:rPr lang="en-US" sz="2400" dirty="0"/>
              <a:t>Business of medicine resources</a:t>
            </a:r>
          </a:p>
        </p:txBody>
      </p:sp>
      <p:sp>
        <p:nvSpPr>
          <p:cNvPr id="5" name="Title 4">
            <a:extLst>
              <a:ext uri="{FF2B5EF4-FFF2-40B4-BE49-F238E27FC236}">
                <a16:creationId xmlns:a16="http://schemas.microsoft.com/office/drawing/2014/main" id="{B584886F-0A3F-89A8-9946-8F65D7C70D7A}"/>
              </a:ext>
            </a:extLst>
          </p:cNvPr>
          <p:cNvSpPr>
            <a:spLocks noGrp="1"/>
          </p:cNvSpPr>
          <p:nvPr>
            <p:ph type="title"/>
          </p:nvPr>
        </p:nvSpPr>
        <p:spPr/>
        <p:txBody>
          <a:bodyPr/>
          <a:lstStyle/>
          <a:p>
            <a:r>
              <a:rPr lang="en-US" dirty="0"/>
              <a:t>AOA Member Benefits: Practice Support</a:t>
            </a:r>
          </a:p>
        </p:txBody>
      </p:sp>
      <p:sp>
        <p:nvSpPr>
          <p:cNvPr id="6" name="Footer Placeholder 5">
            <a:extLst>
              <a:ext uri="{FF2B5EF4-FFF2-40B4-BE49-F238E27FC236}">
                <a16:creationId xmlns:a16="http://schemas.microsoft.com/office/drawing/2014/main" id="{54412BCF-7A70-3A56-0AC1-AFB39D1E038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0E819DC7-F32A-59B6-62C1-FB6870D570F4}"/>
              </a:ext>
            </a:extLst>
          </p:cNvPr>
          <p:cNvPicPr>
            <a:picLocks noGrp="1" noChangeAspect="1"/>
          </p:cNvPicPr>
          <p:nvPr>
            <p:ph type="pic" sz="quarter" idx="10"/>
          </p:nvPr>
        </p:nvPicPr>
        <p:blipFill>
          <a:blip r:embed="rId3"/>
          <a:srcRect l="5615" r="5615"/>
          <a:stretch/>
        </p:blipFill>
        <p:spPr/>
      </p:pic>
    </p:spTree>
    <p:extLst>
      <p:ext uri="{BB962C8B-B14F-4D97-AF65-F5344CB8AC3E}">
        <p14:creationId xmlns:p14="http://schemas.microsoft.com/office/powerpoint/2010/main" val="2902030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85AFCF-6BE4-47B4-F781-A19D693EF4A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B6860C-CF35-16E0-FF2C-2813FE5B4414}"/>
              </a:ext>
            </a:extLst>
          </p:cNvPr>
          <p:cNvSpPr>
            <a:spLocks noGrp="1"/>
          </p:cNvSpPr>
          <p:nvPr>
            <p:ph idx="1"/>
          </p:nvPr>
        </p:nvSpPr>
        <p:spPr/>
        <p:txBody>
          <a:bodyPr>
            <a:normAutofit/>
          </a:bodyPr>
          <a:lstStyle/>
          <a:p>
            <a:r>
              <a:rPr lang="en-US" sz="2400" dirty="0"/>
              <a:t>Stay on the cutting edge of osteopathic research:</a:t>
            </a:r>
          </a:p>
          <a:p>
            <a:pPr lvl="1"/>
            <a:r>
              <a:rPr lang="en-US" sz="2400" dirty="0"/>
              <a:t>Access to the </a:t>
            </a:r>
            <a:r>
              <a:rPr lang="en-US" sz="2400" b="1" dirty="0"/>
              <a:t>Osteopathic Research Database</a:t>
            </a:r>
          </a:p>
          <a:p>
            <a:pPr lvl="1"/>
            <a:r>
              <a:rPr lang="en-US" sz="2400" dirty="0"/>
              <a:t>Eligibility for AOA </a:t>
            </a:r>
            <a:r>
              <a:rPr lang="en-US" sz="2400" b="1" dirty="0"/>
              <a:t>research grants &amp; awards</a:t>
            </a:r>
          </a:p>
        </p:txBody>
      </p:sp>
      <p:sp>
        <p:nvSpPr>
          <p:cNvPr id="5" name="Title 4">
            <a:extLst>
              <a:ext uri="{FF2B5EF4-FFF2-40B4-BE49-F238E27FC236}">
                <a16:creationId xmlns:a16="http://schemas.microsoft.com/office/drawing/2014/main" id="{9D5612EE-F8A5-677D-822B-715B5CBE1494}"/>
              </a:ext>
            </a:extLst>
          </p:cNvPr>
          <p:cNvSpPr>
            <a:spLocks noGrp="1"/>
          </p:cNvSpPr>
          <p:nvPr>
            <p:ph type="title"/>
          </p:nvPr>
        </p:nvSpPr>
        <p:spPr/>
        <p:txBody>
          <a:bodyPr/>
          <a:lstStyle/>
          <a:p>
            <a:r>
              <a:rPr lang="en-US" dirty="0"/>
              <a:t>AOA Member Benefits: Research</a:t>
            </a:r>
          </a:p>
        </p:txBody>
      </p:sp>
      <p:sp>
        <p:nvSpPr>
          <p:cNvPr id="6" name="Footer Placeholder 5">
            <a:extLst>
              <a:ext uri="{FF2B5EF4-FFF2-40B4-BE49-F238E27FC236}">
                <a16:creationId xmlns:a16="http://schemas.microsoft.com/office/drawing/2014/main" id="{A0FC10A9-DF38-14D8-9597-8FF15CFD9AB2}"/>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9D062ABC-88F0-1AF5-DA21-31BB8AACE560}"/>
              </a:ext>
            </a:extLst>
          </p:cNvPr>
          <p:cNvPicPr>
            <a:picLocks noGrp="1" noChangeAspect="1"/>
          </p:cNvPicPr>
          <p:nvPr>
            <p:ph type="pic" sz="quarter" idx="10"/>
          </p:nvPr>
        </p:nvPicPr>
        <p:blipFill>
          <a:blip r:embed="rId3"/>
          <a:srcRect l="5615" r="5615"/>
          <a:stretch/>
        </p:blipFill>
        <p:spPr/>
      </p:pic>
      <p:pic>
        <p:nvPicPr>
          <p:cNvPr id="3" name="Picture Placeholder 8">
            <a:extLst>
              <a:ext uri="{FF2B5EF4-FFF2-40B4-BE49-F238E27FC236}">
                <a16:creationId xmlns:a16="http://schemas.microsoft.com/office/drawing/2014/main" id="{703897E0-2F6F-D7E9-DBE4-9BCD2B86B4E7}"/>
              </a:ext>
            </a:extLst>
          </p:cNvPr>
          <p:cNvPicPr>
            <a:picLocks noChangeAspect="1"/>
          </p:cNvPicPr>
          <p:nvPr/>
        </p:nvPicPr>
        <p:blipFill>
          <a:blip r:embed="rId3"/>
          <a:srcRect l="5615" r="5615"/>
          <a:stretch/>
        </p:blipFill>
        <p:spPr>
          <a:xfrm>
            <a:off x="7599363" y="1416000"/>
            <a:ext cx="4116680" cy="4637416"/>
          </a:xfrm>
          <a:prstGeom prst="rect">
            <a:avLst/>
          </a:prstGeom>
        </p:spPr>
      </p:pic>
    </p:spTree>
    <p:extLst>
      <p:ext uri="{BB962C8B-B14F-4D97-AF65-F5344CB8AC3E}">
        <p14:creationId xmlns:p14="http://schemas.microsoft.com/office/powerpoint/2010/main" val="277159171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BC3BF-6D69-FB30-4C4D-B1466A1BD29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F5E8614C-8C89-0D78-FDEB-478769BFC243}"/>
              </a:ext>
            </a:extLst>
          </p:cNvPr>
          <p:cNvSpPr>
            <a:spLocks noGrp="1"/>
          </p:cNvSpPr>
          <p:nvPr>
            <p:ph idx="1"/>
          </p:nvPr>
        </p:nvSpPr>
        <p:spPr/>
        <p:txBody>
          <a:bodyPr>
            <a:normAutofit/>
          </a:bodyPr>
          <a:lstStyle/>
          <a:p>
            <a:r>
              <a:rPr lang="en-US" sz="2400" dirty="0"/>
              <a:t>Explore the </a:t>
            </a:r>
            <a:r>
              <a:rPr lang="en-US" sz="2400" b="1" dirty="0"/>
              <a:t>AOA Member Value </a:t>
            </a:r>
            <a:r>
              <a:rPr lang="en-US" sz="2400" dirty="0"/>
              <a:t>program:</a:t>
            </a:r>
          </a:p>
          <a:p>
            <a:pPr lvl="1"/>
            <a:r>
              <a:rPr lang="en-US" sz="2400" dirty="0"/>
              <a:t>Financial services</a:t>
            </a:r>
          </a:p>
          <a:p>
            <a:pPr lvl="1"/>
            <a:r>
              <a:rPr lang="en-US" sz="2400" dirty="0"/>
              <a:t>Practice management &amp; marketing tools</a:t>
            </a:r>
          </a:p>
          <a:p>
            <a:pPr lvl="1"/>
            <a:r>
              <a:rPr lang="en-US" sz="2400" dirty="0"/>
              <a:t>Entertainment &amp; travel</a:t>
            </a:r>
          </a:p>
          <a:p>
            <a:pPr lvl="1"/>
            <a:r>
              <a:rPr lang="en-US" sz="2400" dirty="0"/>
              <a:t>Moving services</a:t>
            </a:r>
          </a:p>
        </p:txBody>
      </p:sp>
      <p:sp>
        <p:nvSpPr>
          <p:cNvPr id="5" name="Title 4">
            <a:extLst>
              <a:ext uri="{FF2B5EF4-FFF2-40B4-BE49-F238E27FC236}">
                <a16:creationId xmlns:a16="http://schemas.microsoft.com/office/drawing/2014/main" id="{7678B664-36EA-E6EE-07B3-4F5FFB78049A}"/>
              </a:ext>
            </a:extLst>
          </p:cNvPr>
          <p:cNvSpPr>
            <a:spLocks noGrp="1"/>
          </p:cNvSpPr>
          <p:nvPr>
            <p:ph type="title"/>
          </p:nvPr>
        </p:nvSpPr>
        <p:spPr/>
        <p:txBody>
          <a:bodyPr/>
          <a:lstStyle/>
          <a:p>
            <a:r>
              <a:rPr lang="en-US" dirty="0"/>
              <a:t>AOA Member Benefits: Discounts &amp; Savings</a:t>
            </a:r>
          </a:p>
        </p:txBody>
      </p:sp>
      <p:sp>
        <p:nvSpPr>
          <p:cNvPr id="6" name="Footer Placeholder 5">
            <a:extLst>
              <a:ext uri="{FF2B5EF4-FFF2-40B4-BE49-F238E27FC236}">
                <a16:creationId xmlns:a16="http://schemas.microsoft.com/office/drawing/2014/main" id="{474FEFEC-D724-1F62-24EE-E4D9E92D7211}"/>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9" name="Picture Placeholder 8">
            <a:extLst>
              <a:ext uri="{FF2B5EF4-FFF2-40B4-BE49-F238E27FC236}">
                <a16:creationId xmlns:a16="http://schemas.microsoft.com/office/drawing/2014/main" id="{5B194EEE-B772-5463-5D92-06E171B6FA06}"/>
              </a:ext>
            </a:extLst>
          </p:cNvPr>
          <p:cNvPicPr>
            <a:picLocks noGrp="1" noChangeAspect="1"/>
          </p:cNvPicPr>
          <p:nvPr>
            <p:ph type="pic" sz="quarter" idx="10"/>
          </p:nvPr>
        </p:nvPicPr>
        <p:blipFill>
          <a:blip r:embed="rId3"/>
          <a:srcRect l="5615" r="5615"/>
          <a:stretch/>
        </p:blipFill>
        <p:spPr/>
      </p:pic>
      <p:pic>
        <p:nvPicPr>
          <p:cNvPr id="3" name="Picture Placeholder 8">
            <a:extLst>
              <a:ext uri="{FF2B5EF4-FFF2-40B4-BE49-F238E27FC236}">
                <a16:creationId xmlns:a16="http://schemas.microsoft.com/office/drawing/2014/main" id="{B50AAF4A-F853-08AC-6E1B-C1B340617EF6}"/>
              </a:ext>
            </a:extLst>
          </p:cNvPr>
          <p:cNvPicPr>
            <a:picLocks noChangeAspect="1"/>
          </p:cNvPicPr>
          <p:nvPr/>
        </p:nvPicPr>
        <p:blipFill>
          <a:blip r:embed="rId4"/>
          <a:srcRect l="5481" r="5481"/>
          <a:stretch/>
        </p:blipFill>
        <p:spPr>
          <a:xfrm>
            <a:off x="7599363" y="1416000"/>
            <a:ext cx="4116680" cy="4637416"/>
          </a:xfrm>
          <a:prstGeom prst="rect">
            <a:avLst/>
          </a:prstGeom>
        </p:spPr>
      </p:pic>
    </p:spTree>
    <p:extLst>
      <p:ext uri="{BB962C8B-B14F-4D97-AF65-F5344CB8AC3E}">
        <p14:creationId xmlns:p14="http://schemas.microsoft.com/office/powerpoint/2010/main" val="19691510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382556" y="1063689"/>
            <a:ext cx="7621576" cy="4978765"/>
          </a:xfrm>
        </p:spPr>
        <p:txBody>
          <a:bodyPr/>
          <a:lstStyle/>
          <a:p>
            <a:pPr marL="0" indent="0">
              <a:spcBef>
                <a:spcPts val="1225"/>
              </a:spcBef>
              <a:buNone/>
              <a:tabLst>
                <a:tab pos="469900" algn="l"/>
                <a:tab pos="470534" algn="l"/>
                <a:tab pos="2138045" algn="l"/>
              </a:tabLst>
              <a:defRPr/>
            </a:pPr>
            <a:r>
              <a:rPr lang="en-US" sz="2400" b="1" dirty="0">
                <a:solidFill>
                  <a:schemeClr val="tx1">
                    <a:lumMod val="75000"/>
                    <a:lumOff val="25000"/>
                  </a:schemeClr>
                </a:solidFill>
                <a:latin typeface="Arial" panose="020B0604020202020204" pitchFamily="34" charset="0"/>
                <a:cs typeface="Arial" panose="020B0604020202020204" pitchFamily="34" charset="0"/>
              </a:rPr>
              <a:t>National Professional Organization</a:t>
            </a:r>
          </a:p>
          <a:p>
            <a:pPr>
              <a:spcBef>
                <a:spcPts val="1225"/>
              </a:spcBef>
              <a:tabLst>
                <a:tab pos="469900" algn="l"/>
                <a:tab pos="470534" algn="l"/>
                <a:tab pos="2138045" algn="l"/>
              </a:tabLst>
              <a:defRPr/>
            </a:pPr>
            <a:r>
              <a:rPr lang="en-US" dirty="0">
                <a:effectLst/>
                <a:latin typeface="Arial" panose="020B0604020202020204" pitchFamily="34" charset="0"/>
                <a:ea typeface="Calibri" panose="020F0502020204030204" pitchFamily="34" charset="0"/>
                <a:cs typeface="Arial" panose="020B0604020202020204" pitchFamily="34" charset="0"/>
              </a:rPr>
              <a:t>Serving Osteopathic Physicians, student </a:t>
            </a:r>
            <a:r>
              <a:rPr lang="en-US" dirty="0">
                <a:latin typeface="Arial" panose="020B0604020202020204" pitchFamily="34" charset="0"/>
                <a:ea typeface="Calibri" panose="020F0502020204030204" pitchFamily="34" charset="0"/>
                <a:cs typeface="Arial" panose="020B0604020202020204" pitchFamily="34" charset="0"/>
              </a:rPr>
              <a:t>physicians and their patient</a:t>
            </a:r>
            <a:r>
              <a:rPr lang="en-US" dirty="0">
                <a:effectLst/>
                <a:latin typeface="Arial" panose="020B0604020202020204" pitchFamily="34" charset="0"/>
                <a:ea typeface="Calibri" panose="020F0502020204030204" pitchFamily="34" charset="0"/>
                <a:cs typeface="Arial" panose="020B0604020202020204" pitchFamily="34" charset="0"/>
              </a:rPr>
              <a:t> community for 125+ years</a:t>
            </a:r>
          </a:p>
          <a:p>
            <a:pPr>
              <a:spcBef>
                <a:spcPts val="1225"/>
              </a:spcBef>
              <a:tabLst>
                <a:tab pos="469900" algn="l"/>
                <a:tab pos="470534" algn="l"/>
                <a:tab pos="2138045" algn="l"/>
              </a:tabLst>
              <a:defRPr/>
            </a:pPr>
            <a:r>
              <a:rPr lang="en-US" b="0" i="0" dirty="0">
                <a:solidFill>
                  <a:schemeClr val="tx1">
                    <a:lumMod val="75000"/>
                    <a:lumOff val="25000"/>
                  </a:schemeClr>
                </a:solidFill>
                <a:effectLst/>
                <a:latin typeface="Arial" panose="020B0604020202020204" pitchFamily="34" charset="0"/>
                <a:cs typeface="Arial" panose="020B0604020202020204" pitchFamily="34" charset="0"/>
              </a:rPr>
              <a:t>Supporting </a:t>
            </a:r>
            <a:r>
              <a:rPr lang="en-US" dirty="0">
                <a:solidFill>
                  <a:schemeClr val="tx1">
                    <a:lumMod val="75000"/>
                    <a:lumOff val="25000"/>
                  </a:schemeClr>
                </a:solidFill>
                <a:latin typeface="Arial" panose="020B0604020202020204" pitchFamily="34" charset="0"/>
                <a:cs typeface="Arial" panose="020B0604020202020204" pitchFamily="34" charset="0"/>
              </a:rPr>
              <a:t>DO’s</a:t>
            </a:r>
            <a:r>
              <a:rPr lang="en-US" b="0" i="0" dirty="0">
                <a:solidFill>
                  <a:schemeClr val="tx1">
                    <a:lumMod val="75000"/>
                    <a:lumOff val="25000"/>
                  </a:schemeClr>
                </a:solidFill>
                <a:effectLst/>
                <a:latin typeface="Arial" panose="020B0604020202020204" pitchFamily="34" charset="0"/>
                <a:cs typeface="Arial" panose="020B0604020202020204" pitchFamily="34" charset="0"/>
              </a:rPr>
              <a:t> and DO students</a:t>
            </a:r>
            <a:r>
              <a:rPr lang="en-US" dirty="0">
                <a:solidFill>
                  <a:schemeClr val="tx1">
                    <a:lumMod val="75000"/>
                    <a:lumOff val="25000"/>
                  </a:schemeClr>
                </a:solidFill>
                <a:latin typeface="Arial" panose="020B0604020202020204" pitchFamily="34" charset="0"/>
                <a:cs typeface="Arial" panose="020B0604020202020204" pitchFamily="34" charset="0"/>
              </a:rPr>
              <a:t> t</a:t>
            </a: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hrough: </a:t>
            </a:r>
            <a:r>
              <a:rPr lang="en-US"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Organized Medicine</a:t>
            </a: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en-US"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Accreditation</a:t>
            </a: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en-US"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Certification</a:t>
            </a: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en-US"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CME</a:t>
            </a:r>
            <a:r>
              <a:rPr lang="en-US"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 </a:t>
            </a:r>
            <a:r>
              <a:rPr lang="en-US" dirty="0">
                <a:solidFill>
                  <a:schemeClr val="tx1">
                    <a:lumMod val="75000"/>
                    <a:lumOff val="25000"/>
                  </a:schemeClr>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Advocacy and Public Health Policy</a:t>
            </a:r>
          </a:p>
          <a:p>
            <a:pPr marL="812166" lvl="1" indent="-342900">
              <a:spcBef>
                <a:spcPts val="1225"/>
              </a:spcBef>
              <a:tabLst>
                <a:tab pos="469900" algn="l"/>
                <a:tab pos="470534" algn="l"/>
                <a:tab pos="2138045" algn="l"/>
              </a:tabLst>
            </a:pP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1901: First </a:t>
            </a:r>
            <a:r>
              <a:rPr lang="en-US" sz="22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s</a:t>
            </a:r>
            <a:r>
              <a:rPr lang="en-US" sz="2200" b="1"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cientific journal</a:t>
            </a:r>
            <a:r>
              <a:rPr lang="en-US" sz="2200" dirty="0">
                <a:solidFill>
                  <a:schemeClr val="tx1">
                    <a:lumMod val="75000"/>
                    <a:lumOff val="25000"/>
                  </a:schemeClr>
                </a:solidFill>
                <a:effectLst/>
                <a:latin typeface="Arial" panose="020B0604020202020204" pitchFamily="34" charset="0"/>
                <a:ea typeface="Calibri" panose="020F0502020204030204" pitchFamily="34" charset="0"/>
                <a:cs typeface="Arial" panose="020B0604020202020204" pitchFamily="34" charset="0"/>
              </a:rPr>
              <a:t> published</a:t>
            </a:r>
          </a:p>
          <a:p>
            <a:pPr marL="812166" lvl="1" indent="-342900">
              <a:spcBef>
                <a:spcPts val="1225"/>
              </a:spcBef>
              <a:tabLst>
                <a:tab pos="469900" algn="l"/>
                <a:tab pos="470534" algn="l"/>
                <a:tab pos="2138045" algn="l"/>
              </a:tabLst>
            </a:pP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1927: Monthly osteopathic medicine magazine,     </a:t>
            </a:r>
            <a:r>
              <a:rPr lang="en-US" sz="2200" i="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The DO </a:t>
            </a:r>
          </a:p>
          <a:p>
            <a:pPr marL="812166" lvl="1" indent="-342900">
              <a:spcBef>
                <a:spcPts val="1225"/>
              </a:spcBef>
              <a:tabLst>
                <a:tab pos="469900" algn="l"/>
                <a:tab pos="470534" algn="l"/>
                <a:tab pos="2138045" algn="l"/>
              </a:tabLst>
            </a:pPr>
            <a:r>
              <a:rPr lang="en-US" sz="2200" dirty="0">
                <a:solidFill>
                  <a:schemeClr val="tx1">
                    <a:lumMod val="75000"/>
                    <a:lumOff val="25000"/>
                  </a:schemeClr>
                </a:solidFill>
                <a:latin typeface="Arial" panose="020B0604020202020204" pitchFamily="34" charset="0"/>
                <a:cs typeface="Arial" panose="020B0604020202020204" pitchFamily="34" charset="0"/>
              </a:rPr>
              <a:t>1957: Official accrediting body for </a:t>
            </a:r>
            <a:r>
              <a:rPr lang="en-US" sz="2200" b="1" dirty="0">
                <a:solidFill>
                  <a:schemeClr val="tx1">
                    <a:lumMod val="75000"/>
                    <a:lumOff val="25000"/>
                  </a:schemeClr>
                </a:solidFill>
                <a:latin typeface="Arial" panose="020B0604020202020204" pitchFamily="34" charset="0"/>
                <a:cs typeface="Arial" panose="020B0604020202020204" pitchFamily="34" charset="0"/>
              </a:rPr>
              <a:t>medical education</a:t>
            </a:r>
          </a:p>
          <a:p>
            <a:pPr marL="812166" lvl="1" indent="-342900">
              <a:spcBef>
                <a:spcPts val="1225"/>
              </a:spcBef>
              <a:tabLst>
                <a:tab pos="469900" algn="l"/>
                <a:tab pos="470534" algn="l"/>
                <a:tab pos="2138045" algn="l"/>
              </a:tabLst>
            </a:pPr>
            <a:r>
              <a:rPr lang="en-US" sz="2200"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1966: Accrediting body for osteopathic </a:t>
            </a:r>
            <a:r>
              <a:rPr lang="en-US" sz="2200" b="1" dirty="0">
                <a:solidFill>
                  <a:schemeClr val="tx1">
                    <a:lumMod val="75000"/>
                    <a:lumOff val="25000"/>
                  </a:schemeClr>
                </a:solidFill>
                <a:latin typeface="Arial" panose="020B0604020202020204" pitchFamily="34" charset="0"/>
                <a:ea typeface="Calibri" panose="020F0502020204030204" pitchFamily="34" charset="0"/>
                <a:cs typeface="Arial" panose="020B0604020202020204" pitchFamily="34" charset="0"/>
              </a:rPr>
              <a:t>hospitals</a:t>
            </a:r>
          </a:p>
          <a:p>
            <a:pPr marL="12066" marR="0" lvl="0" indent="0" algn="l" defTabSz="914400" rtl="0" eaLnBrk="1" fontAlgn="auto" latinLnBrk="0" hangingPunct="1">
              <a:lnSpc>
                <a:spcPct val="100000"/>
              </a:lnSpc>
              <a:spcBef>
                <a:spcPts val="1225"/>
              </a:spcBef>
              <a:spcAft>
                <a:spcPts val="0"/>
              </a:spcAft>
              <a:buClrTx/>
              <a:buSzTx/>
              <a:buNone/>
              <a:tabLst>
                <a:tab pos="469900" algn="l"/>
                <a:tab pos="470534" algn="l"/>
                <a:tab pos="2138045" algn="l"/>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About the AOA</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algn="l" defTabSz="914400" rtl="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8" name="Picture 7">
            <a:extLst>
              <a:ext uri="{FF2B5EF4-FFF2-40B4-BE49-F238E27FC236}">
                <a16:creationId xmlns:a16="http://schemas.microsoft.com/office/drawing/2014/main" id="{743B50EA-577F-8582-1431-CF2AE940C06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382000" y="1700331"/>
            <a:ext cx="3418603" cy="3705479"/>
          </a:xfrm>
          <a:prstGeom prst="rect">
            <a:avLst/>
          </a:prstGeom>
        </p:spPr>
      </p:pic>
      <p:sp>
        <p:nvSpPr>
          <p:cNvPr id="6" name="Footer Placeholder 4">
            <a:extLst>
              <a:ext uri="{FF2B5EF4-FFF2-40B4-BE49-F238E27FC236}">
                <a16:creationId xmlns:a16="http://schemas.microsoft.com/office/drawing/2014/main" id="{1491812B-0210-2D9B-7292-E2BF05C58EC8}"/>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14986667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9B321364-B72C-F176-5E83-7C31D7C8B216}"/>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4" name="Content Placeholder 3" descr="A group of people posing for a photo&#10;&#10;Description automatically generated">
            <a:extLst>
              <a:ext uri="{FF2B5EF4-FFF2-40B4-BE49-F238E27FC236}">
                <a16:creationId xmlns:a16="http://schemas.microsoft.com/office/drawing/2014/main" id="{9FE79440-509D-7BEE-39E6-06B073BCB5FB}"/>
              </a:ext>
            </a:extLst>
          </p:cNvPr>
          <p:cNvPicPr>
            <a:picLocks noGrp="1" noChangeAspect="1"/>
          </p:cNvPicPr>
          <p:nvPr>
            <p:ph sz="quarter" idx="12"/>
          </p:nvPr>
        </p:nvPicPr>
        <p:blipFill>
          <a:blip r:embed="rId3"/>
          <a:stretch>
            <a:fillRect/>
          </a:stretch>
        </p:blipFill>
        <p:spPr>
          <a:xfrm>
            <a:off x="3363865" y="2591401"/>
            <a:ext cx="4982693" cy="3265910"/>
          </a:xfrm>
        </p:spPr>
      </p:pic>
      <p:sp>
        <p:nvSpPr>
          <p:cNvPr id="9" name="Text Placeholder 8">
            <a:extLst>
              <a:ext uri="{FF2B5EF4-FFF2-40B4-BE49-F238E27FC236}">
                <a16:creationId xmlns:a16="http://schemas.microsoft.com/office/drawing/2014/main" id="{FFA492F2-7D77-AAE6-886D-EE5EFFE91D1B}"/>
              </a:ext>
            </a:extLst>
          </p:cNvPr>
          <p:cNvSpPr>
            <a:spLocks noGrp="1"/>
          </p:cNvSpPr>
          <p:nvPr>
            <p:ph type="body" sz="quarter" idx="13"/>
          </p:nvPr>
        </p:nvSpPr>
        <p:spPr/>
        <p:txBody>
          <a:bodyPr/>
          <a:lstStyle/>
          <a:p>
            <a:r>
              <a:rPr lang="en-US" sz="2400" dirty="0"/>
              <a:t>If you’re a member who attends OMED and DO Day, takes monthly </a:t>
            </a:r>
            <a:r>
              <a:rPr lang="en-US" sz="2400" i="1" dirty="0"/>
              <a:t>JOM</a:t>
            </a:r>
            <a:r>
              <a:rPr lang="en-US" sz="2400" dirty="0"/>
              <a:t> quizzes, sends one AOA Profile to a state medical board and uses the AOA CME Report, then you’re already saving $1,028 per year compared to non-members!</a:t>
            </a:r>
          </a:p>
        </p:txBody>
      </p:sp>
      <p:sp>
        <p:nvSpPr>
          <p:cNvPr id="7" name="Title 6">
            <a:extLst>
              <a:ext uri="{FF2B5EF4-FFF2-40B4-BE49-F238E27FC236}">
                <a16:creationId xmlns:a16="http://schemas.microsoft.com/office/drawing/2014/main" id="{8A2C4AD5-67A1-668F-5D58-39EA88146ECB}"/>
              </a:ext>
            </a:extLst>
          </p:cNvPr>
          <p:cNvSpPr>
            <a:spLocks noGrp="1"/>
          </p:cNvSpPr>
          <p:nvPr>
            <p:ph type="title"/>
          </p:nvPr>
        </p:nvSpPr>
        <p:spPr/>
        <p:txBody>
          <a:bodyPr/>
          <a:lstStyle/>
          <a:p>
            <a:r>
              <a:rPr lang="en-US" dirty="0"/>
              <a:t>What’s the Value of AOA Membership?</a:t>
            </a:r>
          </a:p>
        </p:txBody>
      </p:sp>
    </p:spTree>
    <p:extLst>
      <p:ext uri="{BB962C8B-B14F-4D97-AF65-F5344CB8AC3E}">
        <p14:creationId xmlns:p14="http://schemas.microsoft.com/office/powerpoint/2010/main" val="41939859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9FF0E8D-A124-F0DD-F50A-C54B0CFAE05E}"/>
              </a:ext>
            </a:extLst>
          </p:cNvPr>
          <p:cNvSpPr>
            <a:spLocks noGrp="1"/>
          </p:cNvSpPr>
          <p:nvPr>
            <p:ph idx="1"/>
          </p:nvPr>
        </p:nvSpPr>
        <p:spPr/>
        <p:txBody>
          <a:bodyPr/>
          <a:lstStyle/>
          <a:p>
            <a:r>
              <a:rPr lang="en-US" sz="2400" dirty="0"/>
              <a:t>Unlock discounted AOA benefits with </a:t>
            </a:r>
            <a:r>
              <a:rPr lang="en-US" sz="2400" b="1" dirty="0"/>
              <a:t>Group Membership </a:t>
            </a:r>
          </a:p>
          <a:p>
            <a:pPr lvl="1"/>
            <a:r>
              <a:rPr lang="en-US" sz="2400" dirty="0"/>
              <a:t>The AOA recently launched customized </a:t>
            </a:r>
            <a:r>
              <a:rPr lang="en-US" sz="2400" b="1" dirty="0"/>
              <a:t>Group Membership </a:t>
            </a:r>
            <a:r>
              <a:rPr lang="en-US" sz="2400" dirty="0"/>
              <a:t>packages to organizations and/or health systems that supports </a:t>
            </a:r>
            <a:r>
              <a:rPr lang="en-US" sz="2400" dirty="0" err="1"/>
              <a:t>DOs’</a:t>
            </a:r>
            <a:r>
              <a:rPr lang="en-US" sz="2400" dirty="0"/>
              <a:t> success and their profession.</a:t>
            </a:r>
          </a:p>
          <a:p>
            <a:pPr lvl="1"/>
            <a:r>
              <a:rPr lang="en-US" sz="2400" dirty="0"/>
              <a:t>Maintaining your skills and staying up to date on advancements in patient care, health technology and the business of medicine helps to develop a mutually beneficial foundation for success for you and your employer. </a:t>
            </a:r>
          </a:p>
          <a:p>
            <a:endParaRPr lang="en-US" dirty="0"/>
          </a:p>
        </p:txBody>
      </p:sp>
      <p:sp>
        <p:nvSpPr>
          <p:cNvPr id="4" name="Title 3">
            <a:extLst>
              <a:ext uri="{FF2B5EF4-FFF2-40B4-BE49-F238E27FC236}">
                <a16:creationId xmlns:a16="http://schemas.microsoft.com/office/drawing/2014/main" id="{B522B9FA-F482-2E62-2476-D169CDD682F6}"/>
              </a:ext>
            </a:extLst>
          </p:cNvPr>
          <p:cNvSpPr>
            <a:spLocks noGrp="1"/>
          </p:cNvSpPr>
          <p:nvPr>
            <p:ph type="title"/>
          </p:nvPr>
        </p:nvSpPr>
        <p:spPr/>
        <p:txBody>
          <a:bodyPr/>
          <a:lstStyle/>
          <a:p>
            <a:r>
              <a:rPr lang="en-US" dirty="0"/>
              <a:t>Group Memberships</a:t>
            </a:r>
          </a:p>
        </p:txBody>
      </p:sp>
      <p:sp>
        <p:nvSpPr>
          <p:cNvPr id="5" name="Footer Placeholder 4">
            <a:extLst>
              <a:ext uri="{FF2B5EF4-FFF2-40B4-BE49-F238E27FC236}">
                <a16:creationId xmlns:a16="http://schemas.microsoft.com/office/drawing/2014/main" id="{93B0B259-6C16-CB93-F7A8-628D8CC94FB7}"/>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Content Placeholder 3" descr="Healthcare colleagues meeting">
            <a:extLst>
              <a:ext uri="{FF2B5EF4-FFF2-40B4-BE49-F238E27FC236}">
                <a16:creationId xmlns:a16="http://schemas.microsoft.com/office/drawing/2014/main" id="{480125C5-56A8-698A-34A6-3EE218C13120}"/>
              </a:ext>
            </a:extLst>
          </p:cNvPr>
          <p:cNvPicPr>
            <a:picLocks noGrp="1" noChangeAspect="1"/>
          </p:cNvPicPr>
          <p:nvPr>
            <p:ph type="pic" sz="quarter" idx="10"/>
          </p:nvPr>
        </p:nvPicPr>
        <p:blipFill>
          <a:blip r:embed="rId3"/>
          <a:srcRect l="24332" r="24332"/>
          <a:stretch/>
        </p:blipFill>
        <p:spPr>
          <a:xfrm>
            <a:off x="7446963" y="1263650"/>
            <a:ext cx="4116387" cy="4637088"/>
          </a:xfrm>
          <a:prstGeom prst="rect">
            <a:avLst/>
          </a:prstGeom>
        </p:spPr>
      </p:pic>
    </p:spTree>
    <p:extLst>
      <p:ext uri="{BB962C8B-B14F-4D97-AF65-F5344CB8AC3E}">
        <p14:creationId xmlns:p14="http://schemas.microsoft.com/office/powerpoint/2010/main" val="8788452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AA2E24B-FAC9-1CFB-2A8C-9DACDB7874A3}"/>
              </a:ext>
            </a:extLst>
          </p:cNvPr>
          <p:cNvSpPr>
            <a:spLocks noGrp="1"/>
          </p:cNvSpPr>
          <p:nvPr>
            <p:ph idx="1"/>
          </p:nvPr>
        </p:nvSpPr>
        <p:spPr/>
        <p:txBody>
          <a:bodyPr>
            <a:normAutofit fontScale="92500"/>
          </a:bodyPr>
          <a:lstStyle/>
          <a:p>
            <a:r>
              <a:rPr lang="en-US" sz="2400" dirty="0"/>
              <a:t>Enjoy convenient access to the tools and resources available to AOA members at a </a:t>
            </a:r>
            <a:r>
              <a:rPr lang="en-US" sz="2400" b="1" dirty="0"/>
              <a:t>discounted group rate</a:t>
            </a:r>
            <a:r>
              <a:rPr lang="en-US" sz="2400" dirty="0"/>
              <a:t>!</a:t>
            </a:r>
            <a:endParaRPr lang="en-US" sz="2400" b="1" dirty="0"/>
          </a:p>
          <a:p>
            <a:pPr lvl="1"/>
            <a:r>
              <a:rPr lang="en-US" sz="2400" dirty="0"/>
              <a:t>Discounted live and on-demand CME activities</a:t>
            </a:r>
          </a:p>
          <a:p>
            <a:pPr lvl="1"/>
            <a:r>
              <a:rPr lang="en-US" sz="2400" dirty="0"/>
              <a:t>An easy way to track CME, maintain AOA board certification and/or licensure through out physician portal</a:t>
            </a:r>
          </a:p>
          <a:p>
            <a:pPr lvl="1"/>
            <a:r>
              <a:rPr lang="en-US" sz="2400" dirty="0"/>
              <a:t>Physician support services</a:t>
            </a:r>
          </a:p>
          <a:p>
            <a:pPr lvl="1"/>
            <a:r>
              <a:rPr lang="en-US" sz="2400" dirty="0"/>
              <a:t>Credentialing verification through AOA Profiles</a:t>
            </a:r>
          </a:p>
          <a:p>
            <a:pPr lvl="1"/>
            <a:r>
              <a:rPr lang="en-US" sz="2400" dirty="0"/>
              <a:t>Federal and state advocacy on behalf of Dos and osteopathic medical students</a:t>
            </a:r>
          </a:p>
          <a:p>
            <a:pPr lvl="1"/>
            <a:r>
              <a:rPr lang="en-US" sz="2400" dirty="0"/>
              <a:t>Professional development and opportunities to grow your network</a:t>
            </a:r>
          </a:p>
          <a:p>
            <a:endParaRPr lang="en-US" dirty="0"/>
          </a:p>
        </p:txBody>
      </p:sp>
      <p:sp>
        <p:nvSpPr>
          <p:cNvPr id="4" name="Title 3">
            <a:extLst>
              <a:ext uri="{FF2B5EF4-FFF2-40B4-BE49-F238E27FC236}">
                <a16:creationId xmlns:a16="http://schemas.microsoft.com/office/drawing/2014/main" id="{F2A2984D-3737-0AB7-E912-D2605F54D47A}"/>
              </a:ext>
            </a:extLst>
          </p:cNvPr>
          <p:cNvSpPr>
            <a:spLocks noGrp="1"/>
          </p:cNvSpPr>
          <p:nvPr>
            <p:ph type="title"/>
          </p:nvPr>
        </p:nvSpPr>
        <p:spPr/>
        <p:txBody>
          <a:bodyPr/>
          <a:lstStyle/>
          <a:p>
            <a:r>
              <a:rPr lang="en-US" dirty="0"/>
              <a:t>Benefits of Group Membership (Employed Physicians)</a:t>
            </a:r>
          </a:p>
        </p:txBody>
      </p:sp>
      <p:sp>
        <p:nvSpPr>
          <p:cNvPr id="5" name="Footer Placeholder 4">
            <a:extLst>
              <a:ext uri="{FF2B5EF4-FFF2-40B4-BE49-F238E27FC236}">
                <a16:creationId xmlns:a16="http://schemas.microsoft.com/office/drawing/2014/main" id="{DD7EDBDE-C227-D3A1-DB95-E5941603BC5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4" descr="A person getting a shot of a person&#10;&#10;Description automatically generated">
            <a:extLst>
              <a:ext uri="{FF2B5EF4-FFF2-40B4-BE49-F238E27FC236}">
                <a16:creationId xmlns:a16="http://schemas.microsoft.com/office/drawing/2014/main" id="{3C6F5B03-D12B-5C42-447F-580B08599F21}"/>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13124" r="13124"/>
          <a:stretch>
            <a:fillRect/>
          </a:stretch>
        </p:blipFill>
        <p:spPr bwMode="auto">
          <a:xfrm flipH="1">
            <a:off x="7446963" y="1263650"/>
            <a:ext cx="4116387"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56763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9CC65A5-4E74-A707-9175-4E3A805EDBAF}"/>
              </a:ext>
            </a:extLst>
          </p:cNvPr>
          <p:cNvSpPr>
            <a:spLocks noGrp="1"/>
          </p:cNvSpPr>
          <p:nvPr>
            <p:ph idx="1"/>
          </p:nvPr>
        </p:nvSpPr>
        <p:spPr/>
        <p:txBody>
          <a:bodyPr>
            <a:normAutofit fontScale="92500" lnSpcReduction="10000"/>
          </a:bodyPr>
          <a:lstStyle/>
          <a:p>
            <a:pPr fontAlgn="base"/>
            <a:r>
              <a:rPr lang="en-US" sz="2400" b="1" i="1" dirty="0">
                <a:latin typeface="Arial (Body)"/>
              </a:rPr>
              <a:t>Save up to 60% off regular member pricing*</a:t>
            </a:r>
            <a:endParaRPr lang="en-US" sz="2400" b="0" i="0" dirty="0">
              <a:effectLst/>
              <a:latin typeface="Arial (Body)"/>
            </a:endParaRPr>
          </a:p>
          <a:p>
            <a:pPr algn="l" rtl="0" fontAlgn="base">
              <a:buFont typeface="Arial" panose="020B0604020202020204" pitchFamily="34" charset="0"/>
              <a:buChar char="•"/>
            </a:pPr>
            <a:r>
              <a:rPr lang="en-US" sz="2400" b="1" i="1" dirty="0">
                <a:latin typeface="Arial (Body)"/>
              </a:rPr>
              <a:t>FREE </a:t>
            </a:r>
            <a:r>
              <a:rPr lang="en-US" sz="2400" b="0" i="0" u="none" strike="noStrike" dirty="0">
                <a:effectLst/>
                <a:latin typeface="Arial (Body)"/>
              </a:rPr>
              <a:t>Associate Memberships*</a:t>
            </a:r>
            <a:r>
              <a:rPr lang="en-US" sz="2400" b="0" i="0" dirty="0">
                <a:effectLst/>
                <a:latin typeface="Arial (Body)"/>
              </a:rPr>
              <a:t>​</a:t>
            </a:r>
          </a:p>
          <a:p>
            <a:pPr algn="l" rtl="0" fontAlgn="base">
              <a:buFont typeface="Arial" panose="020B0604020202020204" pitchFamily="34" charset="0"/>
              <a:buChar char="•"/>
            </a:pPr>
            <a:r>
              <a:rPr lang="en-US" sz="2400" b="1" i="1" dirty="0">
                <a:latin typeface="Arial (Body)"/>
              </a:rPr>
              <a:t>UNLIMITED </a:t>
            </a:r>
            <a:r>
              <a:rPr lang="en-US" sz="2400" b="0" i="0" u="none" strike="noStrike" dirty="0">
                <a:effectLst/>
                <a:latin typeface="Arial (Body)"/>
              </a:rPr>
              <a:t>Resident/Fellow memberships</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Access to Town Hall with AOA Leadership</a:t>
            </a:r>
            <a:r>
              <a:rPr lang="en-US" sz="2400" b="0" i="0" dirty="0">
                <a:effectLst/>
                <a:latin typeface="Arial (Body)"/>
              </a:rPr>
              <a:t>​</a:t>
            </a:r>
          </a:p>
          <a:p>
            <a:pPr algn="l" rtl="0" fontAlgn="base">
              <a:buFont typeface="Arial" panose="020B0604020202020204" pitchFamily="34" charset="0"/>
              <a:buChar char="•"/>
            </a:pPr>
            <a:r>
              <a:rPr lang="en-US" sz="2400" b="1" i="1" u="none" strike="noStrike" dirty="0">
                <a:effectLst/>
                <a:latin typeface="Arial (Body)"/>
              </a:rPr>
              <a:t>Complimentary </a:t>
            </a:r>
            <a:r>
              <a:rPr lang="en-US" sz="2400" b="0" i="0" u="none" strike="noStrike" dirty="0">
                <a:effectLst/>
                <a:latin typeface="Arial (Body)"/>
              </a:rPr>
              <a:t>registration to OMED*</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Streamline membership dues payments with just one invoice</a:t>
            </a:r>
            <a:r>
              <a:rPr lang="en-US" sz="2400" b="0" i="0" dirty="0">
                <a:effectLst/>
                <a:latin typeface="Arial (Body)"/>
              </a:rPr>
              <a:t>​</a:t>
            </a:r>
          </a:p>
          <a:p>
            <a:pPr algn="l" rtl="0" fontAlgn="base">
              <a:buFont typeface="Arial" panose="020B0604020202020204" pitchFamily="34" charset="0"/>
              <a:buChar char="•"/>
            </a:pPr>
            <a:r>
              <a:rPr lang="en-US" sz="2400" b="0" i="0" u="none" strike="noStrike" dirty="0">
                <a:effectLst/>
                <a:latin typeface="Arial (Body)"/>
              </a:rPr>
              <a:t>Participating organizations acknowledged on our website with logo</a:t>
            </a:r>
            <a:r>
              <a:rPr lang="en-US" sz="2400" b="0" i="0" dirty="0">
                <a:effectLst/>
                <a:latin typeface="Arial (Body)"/>
              </a:rPr>
              <a:t>​</a:t>
            </a:r>
          </a:p>
          <a:p>
            <a:pPr algn="l" rtl="0" fontAlgn="base"/>
            <a:r>
              <a:rPr lang="en-US" sz="2400" b="0" i="0" u="none" strike="noStrike" dirty="0">
                <a:effectLst/>
                <a:latin typeface="Arial (Body)"/>
              </a:rPr>
              <a:t>Speak to organization’s leaders about this new program and unlock discounted AOA benefits and services for you and your colleagues today.</a:t>
            </a:r>
            <a:r>
              <a:rPr lang="en-US" sz="2400" b="0" i="0" dirty="0">
                <a:effectLst/>
                <a:latin typeface="Arial (Body)"/>
              </a:rPr>
              <a:t>​</a:t>
            </a:r>
          </a:p>
          <a:p>
            <a:pPr algn="l" rtl="0" fontAlgn="base"/>
            <a:r>
              <a:rPr lang="en-US" sz="2400" b="1" i="0" u="none" strike="noStrike" dirty="0">
                <a:effectLst/>
                <a:latin typeface="Arial (Body)"/>
              </a:rPr>
              <a:t>www.osteopathic.org/groupmemberships</a:t>
            </a:r>
            <a:r>
              <a:rPr lang="en-US" sz="2400" b="0" i="0" dirty="0">
                <a:effectLst/>
                <a:latin typeface="Arial (Body)"/>
              </a:rPr>
              <a:t>​</a:t>
            </a:r>
          </a:p>
          <a:p>
            <a:endParaRPr lang="en-US" dirty="0"/>
          </a:p>
        </p:txBody>
      </p:sp>
      <p:sp>
        <p:nvSpPr>
          <p:cNvPr id="4" name="Title 3">
            <a:extLst>
              <a:ext uri="{FF2B5EF4-FFF2-40B4-BE49-F238E27FC236}">
                <a16:creationId xmlns:a16="http://schemas.microsoft.com/office/drawing/2014/main" id="{17A3FCE6-A7F6-9704-4081-456EA3A81718}"/>
              </a:ext>
            </a:extLst>
          </p:cNvPr>
          <p:cNvSpPr>
            <a:spLocks noGrp="1"/>
          </p:cNvSpPr>
          <p:nvPr>
            <p:ph type="title"/>
          </p:nvPr>
        </p:nvSpPr>
        <p:spPr/>
        <p:txBody>
          <a:bodyPr/>
          <a:lstStyle/>
          <a:p>
            <a:r>
              <a:rPr lang="en-US" dirty="0"/>
              <a:t>Additional Benefits of Group Membership (Organizations)</a:t>
            </a:r>
          </a:p>
        </p:txBody>
      </p:sp>
      <p:sp>
        <p:nvSpPr>
          <p:cNvPr id="5" name="Footer Placeholder 4">
            <a:extLst>
              <a:ext uri="{FF2B5EF4-FFF2-40B4-BE49-F238E27FC236}">
                <a16:creationId xmlns:a16="http://schemas.microsoft.com/office/drawing/2014/main" id="{2E5DC83E-357B-047E-4D3B-8F5DE8C5A673}"/>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Placeholder 5" descr="A doctor listening to a patient&amp;#39;s heart&#10;&#10;Description automatically generated">
            <a:extLst>
              <a:ext uri="{FF2B5EF4-FFF2-40B4-BE49-F238E27FC236}">
                <a16:creationId xmlns:a16="http://schemas.microsoft.com/office/drawing/2014/main" id="{FD51E1B3-6B50-A67C-9B01-7ED5F8538241}"/>
              </a:ext>
            </a:extLst>
          </p:cNvPr>
          <p:cNvPicPr>
            <a:picLocks noGrp="1" noChangeAspect="1"/>
          </p:cNvPicPr>
          <p:nvPr>
            <p:ph type="pic" sz="quarter" idx="10"/>
          </p:nvPr>
        </p:nvPicPr>
        <p:blipFill>
          <a:blip r:embed="rId3"/>
          <a:srcRect l="12215" r="12215"/>
          <a:stretch>
            <a:fillRect/>
          </a:stretch>
        </p:blipFill>
        <p:spPr>
          <a:xfrm>
            <a:off x="7446963" y="1263650"/>
            <a:ext cx="4116387" cy="4637088"/>
          </a:xfrm>
          <a:prstGeom prst="rect">
            <a:avLst/>
          </a:prstGeom>
        </p:spPr>
      </p:pic>
    </p:spTree>
    <p:extLst>
      <p:ext uri="{BB962C8B-B14F-4D97-AF65-F5344CB8AC3E}">
        <p14:creationId xmlns:p14="http://schemas.microsoft.com/office/powerpoint/2010/main" val="37433029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EEB936-6489-6069-733C-E2C5C0CFDD08}"/>
              </a:ext>
            </a:extLst>
          </p:cNvPr>
          <p:cNvSpPr>
            <a:spLocks noGrp="1"/>
          </p:cNvSpPr>
          <p:nvPr>
            <p:ph idx="1"/>
          </p:nvPr>
        </p:nvSpPr>
        <p:spPr/>
        <p:txBody>
          <a:bodyPr>
            <a:normAutofit fontScale="92500" lnSpcReduction="20000"/>
          </a:bodyPr>
          <a:lstStyle/>
          <a:p>
            <a:r>
              <a:rPr lang="en-US" sz="2600" dirty="0">
                <a:latin typeface="Arial (Body)"/>
              </a:rPr>
              <a:t>Unlock discounted AOA benefits &amp; services for </a:t>
            </a:r>
            <a:r>
              <a:rPr lang="en-US" sz="2600" b="1" dirty="0">
                <a:latin typeface="Arial (Body)"/>
              </a:rPr>
              <a:t>GME programs </a:t>
            </a:r>
          </a:p>
          <a:p>
            <a:pPr lvl="1"/>
            <a:r>
              <a:rPr lang="en-US" sz="2600" dirty="0">
                <a:latin typeface="Arial (Body)"/>
              </a:rPr>
              <a:t>The AOA also offers group membership options for GME training programs to help support the training of residents, fellows and interns.</a:t>
            </a:r>
          </a:p>
          <a:p>
            <a:pPr lvl="2" fontAlgn="base"/>
            <a:r>
              <a:rPr lang="en-US" sz="2600" b="0" i="0" u="none" strike="noStrike" dirty="0">
                <a:effectLst/>
                <a:latin typeface="Arial (Body)"/>
              </a:rPr>
              <a:t>Offers access to the full extent of AOA membership at deeply discounted pricing. </a:t>
            </a:r>
            <a:r>
              <a:rPr lang="en-US" sz="2600" b="0" i="0" dirty="0">
                <a:effectLst/>
                <a:latin typeface="Arial (Body)"/>
              </a:rPr>
              <a:t>​</a:t>
            </a:r>
          </a:p>
          <a:p>
            <a:pPr lvl="2" fontAlgn="base"/>
            <a:r>
              <a:rPr lang="en-US" sz="2600" b="0" i="0" u="none" strike="noStrike" dirty="0">
                <a:effectLst/>
                <a:latin typeface="Arial (Body)"/>
              </a:rPr>
              <a:t>Provides unmatched resources in the areas of professional development, education, networking and physician services.</a:t>
            </a:r>
            <a:r>
              <a:rPr lang="en-US" sz="2600" b="0" i="0" dirty="0">
                <a:effectLst/>
                <a:latin typeface="Arial (Body)"/>
              </a:rPr>
              <a:t>​</a:t>
            </a:r>
          </a:p>
          <a:p>
            <a:pPr lvl="2" fontAlgn="base"/>
            <a:r>
              <a:rPr lang="en-US" sz="2600" b="0" i="0" u="none" strike="noStrike" dirty="0">
                <a:effectLst/>
                <a:latin typeface="Arial (Body)"/>
              </a:rPr>
              <a:t>Designed exclusively to meet the needs of GME leaders, residents and fellows. </a:t>
            </a:r>
            <a:r>
              <a:rPr lang="en-US" sz="2600" b="0" i="0" dirty="0">
                <a:effectLst/>
                <a:latin typeface="Arial (Body)"/>
              </a:rPr>
              <a:t>​</a:t>
            </a:r>
          </a:p>
          <a:p>
            <a:endParaRPr lang="en-US" dirty="0"/>
          </a:p>
        </p:txBody>
      </p:sp>
      <p:sp>
        <p:nvSpPr>
          <p:cNvPr id="4" name="Title 3">
            <a:extLst>
              <a:ext uri="{FF2B5EF4-FFF2-40B4-BE49-F238E27FC236}">
                <a16:creationId xmlns:a16="http://schemas.microsoft.com/office/drawing/2014/main" id="{95BFFFF1-FA1F-B0C2-9C8F-76A27EFEA4EB}"/>
              </a:ext>
            </a:extLst>
          </p:cNvPr>
          <p:cNvSpPr>
            <a:spLocks noGrp="1"/>
          </p:cNvSpPr>
          <p:nvPr>
            <p:ph type="title"/>
          </p:nvPr>
        </p:nvSpPr>
        <p:spPr/>
        <p:txBody>
          <a:bodyPr/>
          <a:lstStyle/>
          <a:p>
            <a:r>
              <a:rPr lang="en-US" dirty="0"/>
              <a:t>GME Membership Program</a:t>
            </a:r>
          </a:p>
        </p:txBody>
      </p:sp>
      <p:sp>
        <p:nvSpPr>
          <p:cNvPr id="5" name="Footer Placeholder 4">
            <a:extLst>
              <a:ext uri="{FF2B5EF4-FFF2-40B4-BE49-F238E27FC236}">
                <a16:creationId xmlns:a16="http://schemas.microsoft.com/office/drawing/2014/main" id="{BC18F262-6ECD-DAA4-AD8B-9B5035946340}"/>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2" descr="A person writing on a clipboard&#10;&#10;Description automatically generated">
            <a:extLst>
              <a:ext uri="{FF2B5EF4-FFF2-40B4-BE49-F238E27FC236}">
                <a16:creationId xmlns:a16="http://schemas.microsoft.com/office/drawing/2014/main" id="{95A787EF-8964-4CD5-3CDE-0F3C96691CA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45" r="20445"/>
          <a:stretch>
            <a:fillRect/>
          </a:stretch>
        </p:blipFill>
        <p:spPr bwMode="auto">
          <a:xfrm>
            <a:off x="7446963" y="1263650"/>
            <a:ext cx="4116387"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4449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27D66-EC9D-DC1E-93DF-247290C079E4}"/>
            </a:ext>
          </a:extLst>
        </p:cNvPr>
        <p:cNvGrpSpPr/>
        <p:nvPr/>
      </p:nvGrpSpPr>
      <p:grpSpPr>
        <a:xfrm>
          <a:off x="0" y="0"/>
          <a:ext cx="0" cy="0"/>
          <a:chOff x="0" y="0"/>
          <a:chExt cx="0" cy="0"/>
        </a:xfrm>
      </p:grpSpPr>
      <p:sp>
        <p:nvSpPr>
          <p:cNvPr id="5" name="Title 4">
            <a:extLst>
              <a:ext uri="{FF2B5EF4-FFF2-40B4-BE49-F238E27FC236}">
                <a16:creationId xmlns:a16="http://schemas.microsoft.com/office/drawing/2014/main" id="{64A6CB2C-6763-30C4-5C09-6890065AC185}"/>
              </a:ext>
            </a:extLst>
          </p:cNvPr>
          <p:cNvSpPr>
            <a:spLocks noGrp="1"/>
          </p:cNvSpPr>
          <p:nvPr>
            <p:ph type="title"/>
          </p:nvPr>
        </p:nvSpPr>
        <p:spPr/>
        <p:txBody>
          <a:bodyPr/>
          <a:lstStyle/>
          <a:p>
            <a:r>
              <a:rPr lang="en-US" dirty="0"/>
              <a:t>GME Membership Program Benefits</a:t>
            </a:r>
          </a:p>
        </p:txBody>
      </p:sp>
      <p:sp>
        <p:nvSpPr>
          <p:cNvPr id="6" name="Footer Placeholder 5">
            <a:extLst>
              <a:ext uri="{FF2B5EF4-FFF2-40B4-BE49-F238E27FC236}">
                <a16:creationId xmlns:a16="http://schemas.microsoft.com/office/drawing/2014/main" id="{C1B51269-6179-8BF9-FDD6-8B23362BAF1F}"/>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4098" name="Picture 2">
            <a:extLst>
              <a:ext uri="{FF2B5EF4-FFF2-40B4-BE49-F238E27FC236}">
                <a16:creationId xmlns:a16="http://schemas.microsoft.com/office/drawing/2014/main" id="{10182BD3-155D-FCA4-5633-DBA406108C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4251" y="996760"/>
            <a:ext cx="8510016" cy="50420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6750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5371EBB-22B6-A51C-E347-140604B75404}"/>
              </a:ext>
            </a:extLst>
          </p:cNvPr>
          <p:cNvSpPr>
            <a:spLocks noGrp="1"/>
          </p:cNvSpPr>
          <p:nvPr>
            <p:ph idx="1"/>
          </p:nvPr>
        </p:nvSpPr>
        <p:spPr/>
        <p:txBody>
          <a:bodyPr/>
          <a:lstStyle/>
          <a:p>
            <a:pPr fontAlgn="base"/>
            <a:r>
              <a:rPr lang="en-US" sz="2400" b="0" i="0" u="none" strike="noStrike" dirty="0">
                <a:effectLst/>
                <a:latin typeface="Arial (Body)"/>
              </a:rPr>
              <a:t>If you are interested or have questions about the </a:t>
            </a:r>
            <a:r>
              <a:rPr lang="en-US" sz="2400" b="1" i="0" u="none" strike="noStrike" dirty="0">
                <a:effectLst/>
                <a:latin typeface="Arial (Body)"/>
              </a:rPr>
              <a:t>GME Membership Program and/or Pricing</a:t>
            </a:r>
            <a:r>
              <a:rPr lang="en-US" sz="2400" b="0" i="0" u="none" strike="noStrike" dirty="0">
                <a:effectLst/>
                <a:latin typeface="Arial (Body)"/>
              </a:rPr>
              <a:t>, please contact: </a:t>
            </a:r>
            <a:r>
              <a:rPr lang="en-US" sz="2400" b="1" i="0" u="none" strike="noStrike" dirty="0">
                <a:effectLst/>
                <a:latin typeface="Arial (Body)"/>
              </a:rPr>
              <a:t>aoabilling@osteopathic.org</a:t>
            </a:r>
            <a:r>
              <a:rPr lang="en-US" sz="2400" b="0" i="0" dirty="0">
                <a:effectLst/>
                <a:latin typeface="Arial (Body)"/>
              </a:rPr>
              <a:t>​</a:t>
            </a:r>
          </a:p>
          <a:p>
            <a:pPr fontAlgn="base"/>
            <a:r>
              <a:rPr lang="en-US" sz="2400" b="0" i="0" u="none" strike="noStrike" dirty="0">
                <a:effectLst/>
                <a:latin typeface="Arial (Body)"/>
              </a:rPr>
              <a:t>If you would like to learn more about obtaining </a:t>
            </a:r>
            <a:r>
              <a:rPr lang="en-US" sz="2400" b="1" i="0" u="none" strike="noStrike" dirty="0">
                <a:effectLst/>
                <a:latin typeface="Arial (Body)"/>
              </a:rPr>
              <a:t>Osteopathic Recognition</a:t>
            </a:r>
            <a:r>
              <a:rPr lang="en-US" sz="2400" b="0" i="0" u="none" strike="noStrike" dirty="0">
                <a:effectLst/>
                <a:latin typeface="Arial (Body)"/>
              </a:rPr>
              <a:t> for your program, please contact: </a:t>
            </a:r>
            <a:r>
              <a:rPr lang="en-US" sz="2400" b="1" i="0" u="none" strike="noStrike" dirty="0">
                <a:effectLst/>
                <a:latin typeface="Arial (Body)"/>
              </a:rPr>
              <a:t>postdoc@osteopathic.org</a:t>
            </a:r>
            <a:endParaRPr lang="en-US" sz="2400" b="0" i="0" dirty="0">
              <a:effectLst/>
              <a:latin typeface="Arial (Body)"/>
            </a:endParaRPr>
          </a:p>
          <a:p>
            <a:endParaRPr lang="en-US" dirty="0"/>
          </a:p>
        </p:txBody>
      </p:sp>
      <p:sp>
        <p:nvSpPr>
          <p:cNvPr id="4" name="Title 3">
            <a:extLst>
              <a:ext uri="{FF2B5EF4-FFF2-40B4-BE49-F238E27FC236}">
                <a16:creationId xmlns:a16="http://schemas.microsoft.com/office/drawing/2014/main" id="{1EFB34EA-BDFC-CC4F-F75A-933F6D02E548}"/>
              </a:ext>
            </a:extLst>
          </p:cNvPr>
          <p:cNvSpPr>
            <a:spLocks noGrp="1"/>
          </p:cNvSpPr>
          <p:nvPr>
            <p:ph type="title"/>
          </p:nvPr>
        </p:nvSpPr>
        <p:spPr/>
        <p:txBody>
          <a:bodyPr/>
          <a:lstStyle/>
          <a:p>
            <a:r>
              <a:rPr lang="en-US" dirty="0"/>
              <a:t>GME Membership Program</a:t>
            </a:r>
          </a:p>
        </p:txBody>
      </p:sp>
      <p:sp>
        <p:nvSpPr>
          <p:cNvPr id="5" name="Footer Placeholder 4">
            <a:extLst>
              <a:ext uri="{FF2B5EF4-FFF2-40B4-BE49-F238E27FC236}">
                <a16:creationId xmlns:a16="http://schemas.microsoft.com/office/drawing/2014/main" id="{7A517DA0-C7F1-33DD-8716-8CAEE826AF9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2" descr="Doctors monitoring patient condition on monitors">
            <a:extLst>
              <a:ext uri="{FF2B5EF4-FFF2-40B4-BE49-F238E27FC236}">
                <a16:creationId xmlns:a16="http://schemas.microsoft.com/office/drawing/2014/main" id="{2D8B7455-6B41-E845-63BD-7BAA6F794F4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17" r="20417"/>
          <a:stretch>
            <a:fillRect/>
          </a:stretch>
        </p:blipFill>
        <p:spPr bwMode="auto">
          <a:xfrm>
            <a:off x="7446963" y="1263650"/>
            <a:ext cx="4116387" cy="46370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923948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D84212-3AE2-7EA6-4A50-73DBCBFB6A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7D7840F-FC9E-88C3-7AD6-696BA2056FF5}"/>
              </a:ext>
            </a:extLst>
          </p:cNvPr>
          <p:cNvSpPr>
            <a:spLocks noGrp="1"/>
          </p:cNvSpPr>
          <p:nvPr>
            <p:ph idx="1"/>
          </p:nvPr>
        </p:nvSpPr>
        <p:spPr/>
        <p:txBody>
          <a:bodyPr>
            <a:normAutofit/>
          </a:bodyPr>
          <a:lstStyle/>
          <a:p>
            <a:r>
              <a:rPr lang="en-US" sz="2400" dirty="0"/>
              <a:t>We are here to advocate for you and help support you throughout your entire career.</a:t>
            </a:r>
          </a:p>
          <a:p>
            <a:r>
              <a:rPr lang="en-US" sz="2400" b="1" dirty="0"/>
              <a:t>Join the AOA today </a:t>
            </a:r>
            <a:r>
              <a:rPr lang="en-US" sz="2400" dirty="0"/>
              <a:t>to gain access to our ever-growing list of benefits and resources.</a:t>
            </a:r>
          </a:p>
          <a:p>
            <a:r>
              <a:rPr lang="en-US" sz="2400" dirty="0"/>
              <a:t>Our thriving and diverse community is stronger when we stand and face the future together.</a:t>
            </a:r>
          </a:p>
          <a:p>
            <a:r>
              <a:rPr lang="en-US" sz="2400" dirty="0"/>
              <a:t>Together, we are </a:t>
            </a:r>
            <a:r>
              <a:rPr lang="en-US" sz="2400" b="1" dirty="0"/>
              <a:t>#DOProud</a:t>
            </a:r>
            <a:r>
              <a:rPr lang="en-US" sz="2400" dirty="0"/>
              <a:t>.</a:t>
            </a:r>
          </a:p>
        </p:txBody>
      </p:sp>
      <p:sp>
        <p:nvSpPr>
          <p:cNvPr id="5" name="Title 4">
            <a:extLst>
              <a:ext uri="{FF2B5EF4-FFF2-40B4-BE49-F238E27FC236}">
                <a16:creationId xmlns:a16="http://schemas.microsoft.com/office/drawing/2014/main" id="{2C386996-DBB4-C6A9-EE4A-89A85AF8A718}"/>
              </a:ext>
            </a:extLst>
          </p:cNvPr>
          <p:cNvSpPr>
            <a:spLocks noGrp="1"/>
          </p:cNvSpPr>
          <p:nvPr>
            <p:ph type="title"/>
          </p:nvPr>
        </p:nvSpPr>
        <p:spPr/>
        <p:txBody>
          <a:bodyPr/>
          <a:lstStyle/>
          <a:p>
            <a:r>
              <a:rPr lang="en-US" dirty="0"/>
              <a:t>Invest in Your Future with AOA Membership</a:t>
            </a:r>
          </a:p>
        </p:txBody>
      </p:sp>
      <p:sp>
        <p:nvSpPr>
          <p:cNvPr id="6" name="Footer Placeholder 5">
            <a:extLst>
              <a:ext uri="{FF2B5EF4-FFF2-40B4-BE49-F238E27FC236}">
                <a16:creationId xmlns:a16="http://schemas.microsoft.com/office/drawing/2014/main" id="{782AB923-B064-8E32-7BCC-76B4FB2E7F09}"/>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16388" name="Picture 4" descr="A close-up of a person smiling&#10;&#10;Description automatically generated">
            <a:extLst>
              <a:ext uri="{FF2B5EF4-FFF2-40B4-BE49-F238E27FC236}">
                <a16:creationId xmlns:a16="http://schemas.microsoft.com/office/drawing/2014/main" id="{B6B0CC88-A8B6-16AE-FE95-7DA7B57964E3}"/>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0428" r="20428"/>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4760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DF5F355-6E88-2151-C41F-92C8336A03AD}"/>
              </a:ext>
            </a:extLst>
          </p:cNvPr>
          <p:cNvSpPr>
            <a:spLocks noGrp="1"/>
          </p:cNvSpPr>
          <p:nvPr>
            <p:ph idx="1"/>
          </p:nvPr>
        </p:nvSpPr>
        <p:spPr/>
        <p:txBody>
          <a:bodyPr>
            <a:normAutofit lnSpcReduction="10000"/>
          </a:bodyPr>
          <a:lstStyle/>
          <a:p>
            <a:r>
              <a:rPr lang="en-US" sz="2400" dirty="0"/>
              <a:t>Questions and don’t know where to go?</a:t>
            </a:r>
          </a:p>
          <a:p>
            <a:r>
              <a:rPr lang="en-US" sz="2400" dirty="0"/>
              <a:t>Our </a:t>
            </a:r>
            <a:r>
              <a:rPr lang="en-US" sz="2400" b="1" dirty="0"/>
              <a:t>Member Resource Center</a:t>
            </a:r>
            <a:r>
              <a:rPr lang="en-US" sz="2400" dirty="0"/>
              <a:t> is here to help answer your questions and assist with:</a:t>
            </a:r>
          </a:p>
          <a:p>
            <a:pPr lvl="1"/>
            <a:r>
              <a:rPr lang="en-US" sz="2400" dirty="0"/>
              <a:t>CME</a:t>
            </a:r>
          </a:p>
          <a:p>
            <a:pPr lvl="1"/>
            <a:r>
              <a:rPr lang="en-US" sz="2400" dirty="0"/>
              <a:t>Board certification</a:t>
            </a:r>
          </a:p>
          <a:p>
            <a:pPr lvl="1"/>
            <a:r>
              <a:rPr lang="en-US" sz="2400" dirty="0"/>
              <a:t>Member benefits</a:t>
            </a:r>
          </a:p>
          <a:p>
            <a:pPr lvl="1"/>
            <a:r>
              <a:rPr lang="en-US" sz="2400" dirty="0"/>
              <a:t>Student and Resident affairs</a:t>
            </a:r>
          </a:p>
          <a:p>
            <a:pPr lvl="1"/>
            <a:r>
              <a:rPr lang="en-US" sz="2400" dirty="0"/>
              <a:t>Event registration</a:t>
            </a:r>
          </a:p>
          <a:p>
            <a:pPr lvl="1"/>
            <a:r>
              <a:rPr lang="en-US" sz="2400" dirty="0"/>
              <a:t>And more!</a:t>
            </a:r>
          </a:p>
          <a:p>
            <a:r>
              <a:rPr lang="en-US" sz="2400" dirty="0"/>
              <a:t>For assistance, please contact the MRC:</a:t>
            </a:r>
          </a:p>
          <a:p>
            <a:pPr lvl="1"/>
            <a:r>
              <a:rPr lang="en-US" sz="2400" dirty="0"/>
              <a:t>Phone: (312) 202-8000, select Option 1</a:t>
            </a:r>
          </a:p>
          <a:p>
            <a:pPr lvl="1"/>
            <a:r>
              <a:rPr lang="en-US" sz="2400" dirty="0"/>
              <a:t>Email: MemberService@osteopathic.org</a:t>
            </a:r>
            <a:endParaRPr lang="en-US" dirty="0"/>
          </a:p>
        </p:txBody>
      </p:sp>
      <p:sp>
        <p:nvSpPr>
          <p:cNvPr id="4" name="Title 3">
            <a:extLst>
              <a:ext uri="{FF2B5EF4-FFF2-40B4-BE49-F238E27FC236}">
                <a16:creationId xmlns:a16="http://schemas.microsoft.com/office/drawing/2014/main" id="{B0EFCE02-4C4E-999B-458C-B6B7E075F41F}"/>
              </a:ext>
            </a:extLst>
          </p:cNvPr>
          <p:cNvSpPr>
            <a:spLocks noGrp="1"/>
          </p:cNvSpPr>
          <p:nvPr>
            <p:ph type="title"/>
          </p:nvPr>
        </p:nvSpPr>
        <p:spPr/>
        <p:txBody>
          <a:bodyPr/>
          <a:lstStyle/>
          <a:p>
            <a:r>
              <a:rPr lang="en-US" dirty="0"/>
              <a:t>You Care for Your Patients, Let Us Care for You</a:t>
            </a:r>
          </a:p>
        </p:txBody>
      </p:sp>
      <p:sp>
        <p:nvSpPr>
          <p:cNvPr id="5" name="Footer Placeholder 4">
            <a:extLst>
              <a:ext uri="{FF2B5EF4-FFF2-40B4-BE49-F238E27FC236}">
                <a16:creationId xmlns:a16="http://schemas.microsoft.com/office/drawing/2014/main" id="{E2F039ED-5631-CA12-515C-963FF1C17EDC}"/>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36195"/>
                </a:solidFill>
                <a:effectLst/>
                <a:uLnTx/>
                <a:uFillTx/>
                <a:latin typeface="Arial" panose="020B0604020202020204"/>
                <a:ea typeface="+mn-ea"/>
                <a:cs typeface="+mn-cs"/>
              </a:rPr>
              <a:t>Name of Meeting – Month Date, Year (ie: ABC Meeting – January, 18, 2024)</a:t>
            </a: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pic>
        <p:nvPicPr>
          <p:cNvPr id="6" name="Picture Placeholder 6">
            <a:extLst>
              <a:ext uri="{FF2B5EF4-FFF2-40B4-BE49-F238E27FC236}">
                <a16:creationId xmlns:a16="http://schemas.microsoft.com/office/drawing/2014/main" id="{C4CB17DF-B97E-FB8D-02A8-6BD180C1BFA3}"/>
              </a:ext>
            </a:extLst>
          </p:cNvPr>
          <p:cNvPicPr>
            <a:picLocks noGrp="1" noChangeAspect="1"/>
          </p:cNvPicPr>
          <p:nvPr>
            <p:ph type="pic" sz="quarter" idx="10"/>
          </p:nvPr>
        </p:nvPicPr>
        <p:blipFill>
          <a:blip r:embed="rId3"/>
          <a:srcRect t="12380" b="12380"/>
          <a:stretch/>
        </p:blipFill>
        <p:spPr>
          <a:xfrm>
            <a:off x="7446963" y="1263650"/>
            <a:ext cx="4116387" cy="4637088"/>
          </a:xfrm>
        </p:spPr>
      </p:pic>
    </p:spTree>
    <p:extLst>
      <p:ext uri="{BB962C8B-B14F-4D97-AF65-F5344CB8AC3E}">
        <p14:creationId xmlns:p14="http://schemas.microsoft.com/office/powerpoint/2010/main" val="9551353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CFEB99A-B103-92D6-9F29-C8005CFA36C1}"/>
              </a:ext>
            </a:extLst>
          </p:cNvPr>
          <p:cNvSpPr>
            <a:spLocks noGrp="1"/>
          </p:cNvSpPr>
          <p:nvPr>
            <p:ph idx="1"/>
          </p:nvPr>
        </p:nvSpPr>
        <p:spPr/>
        <p:txBody>
          <a:bodyPr>
            <a:normAutofit/>
          </a:bodyPr>
          <a:lstStyle/>
          <a:p>
            <a:r>
              <a:rPr lang="en-US" sz="2400" dirty="0"/>
              <a:t>Join our communities to stay connected</a:t>
            </a:r>
          </a:p>
          <a:p>
            <a:pPr lvl="1"/>
            <a:r>
              <a:rPr lang="en-US" sz="2400" dirty="0"/>
              <a:t>Osteopathic Pride Campaign </a:t>
            </a:r>
          </a:p>
          <a:p>
            <a:pPr lvl="1"/>
            <a:r>
              <a:rPr lang="en-US" sz="2400" dirty="0"/>
              <a:t>Osteopathic Advocacy Network (OAN)</a:t>
            </a:r>
          </a:p>
          <a:p>
            <a:pPr lvl="1"/>
            <a:r>
              <a:rPr lang="en-US" sz="2400" dirty="0"/>
              <a:t>My AOA mobile app</a:t>
            </a:r>
          </a:p>
        </p:txBody>
      </p:sp>
      <p:sp>
        <p:nvSpPr>
          <p:cNvPr id="4" name="Title 3">
            <a:extLst>
              <a:ext uri="{FF2B5EF4-FFF2-40B4-BE49-F238E27FC236}">
                <a16:creationId xmlns:a16="http://schemas.microsoft.com/office/drawing/2014/main" id="{2137FB3F-03C2-F183-30F4-839C54617CA0}"/>
              </a:ext>
            </a:extLst>
          </p:cNvPr>
          <p:cNvSpPr>
            <a:spLocks noGrp="1"/>
          </p:cNvSpPr>
          <p:nvPr>
            <p:ph type="title"/>
          </p:nvPr>
        </p:nvSpPr>
        <p:spPr/>
        <p:txBody>
          <a:bodyPr/>
          <a:lstStyle/>
          <a:p>
            <a:r>
              <a:rPr lang="en-US" dirty="0"/>
              <a:t>How Can I Get More Involved?</a:t>
            </a:r>
          </a:p>
        </p:txBody>
      </p:sp>
      <p:sp>
        <p:nvSpPr>
          <p:cNvPr id="5" name="Footer Placeholder 4">
            <a:extLst>
              <a:ext uri="{FF2B5EF4-FFF2-40B4-BE49-F238E27FC236}">
                <a16:creationId xmlns:a16="http://schemas.microsoft.com/office/drawing/2014/main" id="{73C47B2A-1FC3-F0A2-C029-172EB073B558}"/>
              </a:ext>
            </a:extLst>
          </p:cNvPr>
          <p:cNvSpPr>
            <a:spLocks noGrp="1"/>
          </p:cNvSpPr>
          <p:nvPr>
            <p:ph type="ftr" sz="quarter" idx="3"/>
          </p:nvPr>
        </p:nvSpPr>
        <p:spPr/>
        <p:txBody>
          <a:bodyPr/>
          <a:lstStyle/>
          <a:p>
            <a:r>
              <a:rPr lang="en-US"/>
              <a:t>Name of Meeting – Month Date, Year (ie: ABC Meeting – January, 18, 2024)</a:t>
            </a:r>
            <a:endParaRPr lang="en-US" dirty="0"/>
          </a:p>
        </p:txBody>
      </p:sp>
      <p:pic>
        <p:nvPicPr>
          <p:cNvPr id="17410" name="Picture 2" descr="A group of doctors looking at a x-ray&#10;&#10;Description automatically generated">
            <a:extLst>
              <a:ext uri="{FF2B5EF4-FFF2-40B4-BE49-F238E27FC236}">
                <a16:creationId xmlns:a16="http://schemas.microsoft.com/office/drawing/2014/main" id="{89B5C3BB-5D88-0963-FAF9-BC9759F6173D}"/>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2176" r="2176"/>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0369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382556" y="1063690"/>
            <a:ext cx="7396107" cy="4723336"/>
          </a:xfrm>
        </p:spPr>
        <p:txBody>
          <a:bodyPr/>
          <a:lstStyle/>
          <a:p>
            <a:pPr marL="0" indent="0">
              <a:spcBef>
                <a:spcPts val="1225"/>
              </a:spcBef>
              <a:buNone/>
              <a:tabLst>
                <a:tab pos="469900" algn="l"/>
                <a:tab pos="470534" algn="l"/>
                <a:tab pos="2138045" algn="l"/>
              </a:tabLst>
              <a:defRPr/>
            </a:pPr>
            <a:r>
              <a:rPr lang="en-US" sz="2400" b="1" dirty="0">
                <a:effectLst/>
                <a:latin typeface="Arial" panose="020B0604020202020204" pitchFamily="34" charset="0"/>
                <a:ea typeface="Calibri" panose="020F0502020204030204" pitchFamily="34" charset="0"/>
                <a:cs typeface="Arial" panose="020B0604020202020204" pitchFamily="34" charset="0"/>
              </a:rPr>
              <a:t>Serving DOs and student DOs for 125+ years</a:t>
            </a:r>
          </a:p>
          <a:p>
            <a:pPr marL="0" indent="0">
              <a:spcBef>
                <a:spcPts val="1225"/>
              </a:spcBef>
              <a:buNone/>
              <a:tabLst>
                <a:tab pos="469900" algn="l"/>
                <a:tab pos="470534" algn="l"/>
                <a:tab pos="2138045" algn="l"/>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Times New Roman" panose="02020603050405020304" pitchFamily="18" charset="0"/>
              <a:cs typeface="Arial" panose="020B0604020202020204" pitchFamily="34" charset="0"/>
            </a:endParaRPr>
          </a:p>
          <a:p>
            <a:pPr marL="354966" indent="-342900">
              <a:spcBef>
                <a:spcPts val="1225"/>
              </a:spcBef>
              <a:buFont typeface="Arial" panose="020B0604020202020204" pitchFamily="34" charset="0"/>
              <a:buChar char="•"/>
              <a:tabLst>
                <a:tab pos="469900" algn="l"/>
                <a:tab pos="470534" algn="l"/>
                <a:tab pos="2138045" algn="l"/>
              </a:tabLst>
            </a:pPr>
            <a:r>
              <a:rPr lang="en-US" dirty="0">
                <a:solidFill>
                  <a:schemeClr val="tx1">
                    <a:lumMod val="75000"/>
                    <a:lumOff val="25000"/>
                  </a:schemeClr>
                </a:solidFill>
                <a:latin typeface="Arial" panose="020B0604020202020204" pitchFamily="34" charset="0"/>
                <a:cs typeface="Arial" panose="020B0604020202020204" pitchFamily="34" charset="0"/>
              </a:rPr>
              <a:t>Professional Home for osteopathic physicians and students</a:t>
            </a:r>
          </a:p>
          <a:p>
            <a:pPr marL="354966" indent="-342900">
              <a:spcBef>
                <a:spcPts val="1225"/>
              </a:spcBef>
              <a:buFont typeface="Arial" panose="020B0604020202020204" pitchFamily="34" charset="0"/>
              <a:buChar char="•"/>
              <a:tabLst>
                <a:tab pos="469900" algn="l"/>
                <a:tab pos="470534" algn="l"/>
                <a:tab pos="2138045" algn="l"/>
              </a:tabLst>
            </a:pPr>
            <a:r>
              <a:rPr lang="en-US" b="0" i="0" dirty="0">
                <a:solidFill>
                  <a:schemeClr val="tx1">
                    <a:lumMod val="75000"/>
                    <a:lumOff val="25000"/>
                  </a:schemeClr>
                </a:solidFill>
                <a:effectLst/>
                <a:latin typeface="Arial" panose="020B0604020202020204" pitchFamily="34" charset="0"/>
                <a:cs typeface="Arial" panose="020B0604020202020204" pitchFamily="34" charset="0"/>
              </a:rPr>
              <a:t>Champion of the advancement of the osteopathic profession</a:t>
            </a:r>
          </a:p>
          <a:p>
            <a:pPr marL="354966" indent="-342900">
              <a:spcBef>
                <a:spcPts val="1225"/>
              </a:spcBef>
              <a:buFont typeface="Arial" panose="020B0604020202020204" pitchFamily="34" charset="0"/>
              <a:buChar char="•"/>
              <a:tabLst>
                <a:tab pos="469900" algn="l"/>
                <a:tab pos="470534" algn="l"/>
                <a:tab pos="2138045" algn="l"/>
              </a:tabLst>
            </a:pPr>
            <a:r>
              <a:rPr lang="en-US" dirty="0">
                <a:solidFill>
                  <a:schemeClr val="tx1">
                    <a:lumMod val="75000"/>
                    <a:lumOff val="25000"/>
                  </a:schemeClr>
                </a:solidFill>
                <a:latin typeface="Arial" panose="020B0604020202020204" pitchFamily="34" charset="0"/>
                <a:cs typeface="Arial" panose="020B0604020202020204" pitchFamily="34" charset="0"/>
              </a:rPr>
              <a:t>Advance the interests of osteopathic physicians and students</a:t>
            </a:r>
          </a:p>
          <a:p>
            <a:pPr marL="354966" indent="-342900">
              <a:spcBef>
                <a:spcPts val="1225"/>
              </a:spcBef>
              <a:buFont typeface="Arial" panose="020B0604020202020204" pitchFamily="34" charset="0"/>
              <a:buChar char="•"/>
              <a:tabLst>
                <a:tab pos="469900" algn="l"/>
                <a:tab pos="470534" algn="l"/>
                <a:tab pos="2138045" algn="l"/>
              </a:tabLst>
            </a:pPr>
            <a:r>
              <a:rPr lang="en-US" b="0" i="0" dirty="0">
                <a:solidFill>
                  <a:schemeClr val="tx1">
                    <a:lumMod val="75000"/>
                    <a:lumOff val="25000"/>
                  </a:schemeClr>
                </a:solidFill>
                <a:effectLst/>
                <a:latin typeface="Arial" panose="020B0604020202020204" pitchFamily="34" charset="0"/>
                <a:cs typeface="Arial" panose="020B0604020202020204" pitchFamily="34" charset="0"/>
              </a:rPr>
              <a:t>Promote excellence in patient care</a:t>
            </a:r>
          </a:p>
          <a:p>
            <a:pPr marL="354966" indent="-342900">
              <a:spcBef>
                <a:spcPts val="1225"/>
              </a:spcBef>
              <a:buFont typeface="Arial" panose="020B0604020202020204" pitchFamily="34" charset="0"/>
              <a:buChar char="•"/>
              <a:tabLst>
                <a:tab pos="469900" algn="l"/>
                <a:tab pos="470534" algn="l"/>
                <a:tab pos="2138045" algn="l"/>
              </a:tabLst>
            </a:pPr>
            <a:r>
              <a:rPr lang="en-US" dirty="0">
                <a:solidFill>
                  <a:schemeClr val="tx1">
                    <a:lumMod val="75000"/>
                    <a:lumOff val="25000"/>
                  </a:schemeClr>
                </a:solidFill>
                <a:latin typeface="Arial" panose="020B0604020202020204" pitchFamily="34" charset="0"/>
                <a:cs typeface="Arial" panose="020B0604020202020204" pitchFamily="34" charset="0"/>
              </a:rPr>
              <a:t>Provide continuing education</a:t>
            </a:r>
          </a:p>
          <a:p>
            <a:pPr marL="354966" indent="-342900">
              <a:spcBef>
                <a:spcPts val="1225"/>
              </a:spcBef>
              <a:buFont typeface="Arial" panose="020B0604020202020204" pitchFamily="34" charset="0"/>
              <a:buChar char="•"/>
              <a:tabLst>
                <a:tab pos="469900" algn="l"/>
                <a:tab pos="470534" algn="l"/>
                <a:tab pos="2138045" algn="l"/>
              </a:tabLst>
            </a:pPr>
            <a:r>
              <a:rPr lang="en-US" b="0" i="0" dirty="0">
                <a:solidFill>
                  <a:schemeClr val="tx1">
                    <a:lumMod val="75000"/>
                    <a:lumOff val="25000"/>
                  </a:schemeClr>
                </a:solidFill>
                <a:effectLst/>
                <a:latin typeface="Arial" panose="020B0604020202020204" pitchFamily="34" charset="0"/>
                <a:cs typeface="Arial" panose="020B0604020202020204" pitchFamily="34" charset="0"/>
              </a:rPr>
              <a:t>Board certifica</a:t>
            </a:r>
            <a:r>
              <a:rPr lang="en-US" dirty="0">
                <a:solidFill>
                  <a:schemeClr val="tx1">
                    <a:lumMod val="75000"/>
                    <a:lumOff val="25000"/>
                  </a:schemeClr>
                </a:solidFill>
                <a:latin typeface="Arial" panose="020B0604020202020204" pitchFamily="34" charset="0"/>
                <a:cs typeface="Arial" panose="020B0604020202020204" pitchFamily="34" charset="0"/>
              </a:rPr>
              <a:t>tion</a:t>
            </a:r>
          </a:p>
          <a:p>
            <a:pPr marL="354966" indent="-342900">
              <a:spcBef>
                <a:spcPts val="1225"/>
              </a:spcBef>
              <a:buFont typeface="Arial" panose="020B0604020202020204" pitchFamily="34" charset="0"/>
              <a:buChar char="•"/>
              <a:tabLst>
                <a:tab pos="469900" algn="l"/>
                <a:tab pos="470534" algn="l"/>
                <a:tab pos="2138045" algn="l"/>
              </a:tabLst>
            </a:pPr>
            <a:endParaRPr lang="en-US" b="0" i="0" dirty="0">
              <a:solidFill>
                <a:schemeClr val="tx1">
                  <a:lumMod val="75000"/>
                  <a:lumOff val="25000"/>
                </a:schemeClr>
              </a:solidFill>
              <a:effectLst/>
              <a:latin typeface="Arial" panose="020B0604020202020204" pitchFamily="34" charset="0"/>
              <a:cs typeface="Arial" panose="020B0604020202020204" pitchFamily="34" charset="0"/>
            </a:endParaRPr>
          </a:p>
          <a:p>
            <a:pPr marL="354966" indent="-342900">
              <a:spcBef>
                <a:spcPts val="1225"/>
              </a:spcBef>
              <a:buFont typeface="Arial" panose="020B0604020202020204" pitchFamily="34" charset="0"/>
              <a:buChar char="•"/>
              <a:tabLst>
                <a:tab pos="469900" algn="l"/>
                <a:tab pos="470534" algn="l"/>
                <a:tab pos="2138045" algn="l"/>
              </a:tabLst>
            </a:pPr>
            <a:endParaRPr lang="en-US" sz="2000" dirty="0">
              <a:solidFill>
                <a:schemeClr val="tx1">
                  <a:lumMod val="75000"/>
                  <a:lumOff val="25000"/>
                </a:schemeClr>
              </a:solidFill>
              <a:latin typeface="Arial" panose="020B0604020202020204" pitchFamily="34" charset="0"/>
              <a:cs typeface="Arial" panose="020B0604020202020204" pitchFamily="34" charset="0"/>
            </a:endParaRPr>
          </a:p>
          <a:p>
            <a:pPr marL="354966" indent="-342900">
              <a:spcBef>
                <a:spcPts val="1225"/>
              </a:spcBef>
              <a:buFont typeface="Arial" panose="020B0604020202020204" pitchFamily="34" charset="0"/>
              <a:buChar char="•"/>
              <a:tabLst>
                <a:tab pos="469900" algn="l"/>
                <a:tab pos="470534" algn="l"/>
                <a:tab pos="2138045" algn="l"/>
              </a:tabLst>
            </a:pPr>
            <a:endParaRPr lang="en-US" sz="2000" b="0" i="0" dirty="0">
              <a:effectLst/>
              <a:latin typeface="Arial" panose="020B0604020202020204" pitchFamily="34" charset="0"/>
              <a:cs typeface="Arial" panose="020B0604020202020204" pitchFamily="34" charset="0"/>
            </a:endParaRPr>
          </a:p>
          <a:p>
            <a:pPr marL="354966" indent="-342900">
              <a:spcBef>
                <a:spcPts val="1225"/>
              </a:spcBef>
              <a:buFont typeface="Arial" panose="020B0604020202020204" pitchFamily="34" charset="0"/>
              <a:buChar char="•"/>
              <a:tabLst>
                <a:tab pos="469900" algn="l"/>
                <a:tab pos="470534" algn="l"/>
                <a:tab pos="2138045" algn="l"/>
              </a:tabLst>
            </a:pPr>
            <a:endParaRPr lang="en-US" dirty="0">
              <a:latin typeface="Arial" panose="020B0604020202020204" pitchFamily="34" charset="0"/>
              <a:ea typeface="Calibri" panose="020F0502020204030204" pitchFamily="34" charset="0"/>
              <a:cs typeface="Arial" panose="020B0604020202020204" pitchFamily="34" charset="0"/>
            </a:endParaRPr>
          </a:p>
          <a:p>
            <a:pPr marL="12066" marR="0" lvl="0" indent="0" algn="l" defTabSz="914400" rtl="0" eaLnBrk="1" fontAlgn="auto" latinLnBrk="0" hangingPunct="1">
              <a:lnSpc>
                <a:spcPct val="100000"/>
              </a:lnSpc>
              <a:spcBef>
                <a:spcPts val="1225"/>
              </a:spcBef>
              <a:spcAft>
                <a:spcPts val="0"/>
              </a:spcAft>
              <a:buClrTx/>
              <a:buSzTx/>
              <a:buNone/>
              <a:tabLst>
                <a:tab pos="469900" algn="l"/>
                <a:tab pos="470534" algn="l"/>
                <a:tab pos="2138045" algn="l"/>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AOA Mission &amp; Vision</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algn="l" defTabSz="914400" rtl="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8" name="Picture 7" descr="A group of people standing in front of a blue curtain&#10;&#10;Description automatically generated">
            <a:extLst>
              <a:ext uri="{FF2B5EF4-FFF2-40B4-BE49-F238E27FC236}">
                <a16:creationId xmlns:a16="http://schemas.microsoft.com/office/drawing/2014/main" id="{147EF9AE-229E-E8BE-AD7F-99217CD6440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778663" y="957372"/>
            <a:ext cx="3707442" cy="4943256"/>
          </a:xfrm>
          <a:prstGeom prst="rect">
            <a:avLst/>
          </a:prstGeom>
        </p:spPr>
      </p:pic>
      <p:sp>
        <p:nvSpPr>
          <p:cNvPr id="6" name="Footer Placeholder 4">
            <a:extLst>
              <a:ext uri="{FF2B5EF4-FFF2-40B4-BE49-F238E27FC236}">
                <a16:creationId xmlns:a16="http://schemas.microsoft.com/office/drawing/2014/main" id="{2517289A-468C-CD6D-C6B5-4C9C4B46B231}"/>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3337269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7FD1139-AE1B-9331-9172-AF33BE28362C}"/>
              </a:ext>
            </a:extLst>
          </p:cNvPr>
          <p:cNvSpPr>
            <a:spLocks noGrp="1"/>
          </p:cNvSpPr>
          <p:nvPr>
            <p:ph idx="1"/>
          </p:nvPr>
        </p:nvSpPr>
        <p:spPr/>
        <p:txBody>
          <a:bodyPr>
            <a:normAutofit/>
          </a:bodyPr>
          <a:lstStyle/>
          <a:p>
            <a:pPr algn="l" rtl="0" fontAlgn="base"/>
            <a:r>
              <a:rPr lang="en-US" sz="2400" b="1" i="0" u="none" strike="noStrike" dirty="0">
                <a:effectLst/>
                <a:latin typeface="Arial (Body)"/>
              </a:rPr>
              <a:t>Osteopathic Pride Campaign </a:t>
            </a:r>
          </a:p>
          <a:p>
            <a:pPr lvl="1" fontAlgn="base"/>
            <a:r>
              <a:rPr lang="en-US" sz="2400" b="0" i="0" u="none" strike="noStrike" dirty="0">
                <a:effectLst/>
                <a:latin typeface="Arial (Body)"/>
              </a:rPr>
              <a:t>Honor the distinctiveness of osteopathic profession</a:t>
            </a:r>
            <a:r>
              <a:rPr lang="en-US" sz="2400" b="0" i="0" dirty="0">
                <a:effectLst/>
                <a:latin typeface="Arial (Body)"/>
              </a:rPr>
              <a:t>​</a:t>
            </a:r>
          </a:p>
          <a:p>
            <a:pPr lvl="1" fontAlgn="base"/>
            <a:r>
              <a:rPr lang="en-US" sz="2400" b="0" i="0" u="none" strike="noStrike" dirty="0">
                <a:effectLst/>
                <a:latin typeface="Arial (Body)"/>
              </a:rPr>
              <a:t>Celebrate the unique training, perspective and approach of DOs</a:t>
            </a:r>
            <a:r>
              <a:rPr lang="en-US" sz="2400" b="0" i="0" dirty="0">
                <a:effectLst/>
                <a:latin typeface="Arial (Body)"/>
              </a:rPr>
              <a:t>​</a:t>
            </a:r>
          </a:p>
          <a:p>
            <a:pPr lvl="1" fontAlgn="base"/>
            <a:r>
              <a:rPr lang="en-US" sz="2400" b="0" i="0" u="none" strike="noStrike" dirty="0">
                <a:effectLst/>
                <a:latin typeface="Arial (Body)"/>
              </a:rPr>
              <a:t>#DOProud on AOA social media channels and The DO</a:t>
            </a:r>
            <a:endParaRPr lang="en-US" sz="2400" b="0" i="0" dirty="0">
              <a:effectLst/>
              <a:latin typeface="Arial (Body)"/>
            </a:endParaRPr>
          </a:p>
          <a:p>
            <a:r>
              <a:rPr lang="en-US" sz="2400" b="1" i="0" u="none" strike="noStrike" dirty="0">
                <a:effectLst/>
                <a:latin typeface="Arial (Body)"/>
              </a:rPr>
              <a:t>www.osteopathic.org/DOProud</a:t>
            </a:r>
            <a:endParaRPr lang="en-US" sz="2400" dirty="0">
              <a:latin typeface="Arial (Body)"/>
            </a:endParaRPr>
          </a:p>
        </p:txBody>
      </p:sp>
      <p:sp>
        <p:nvSpPr>
          <p:cNvPr id="4" name="Title 3">
            <a:extLst>
              <a:ext uri="{FF2B5EF4-FFF2-40B4-BE49-F238E27FC236}">
                <a16:creationId xmlns:a16="http://schemas.microsoft.com/office/drawing/2014/main" id="{61DF0D80-A14A-4EA3-3F1C-C1A732974F71}"/>
              </a:ext>
            </a:extLst>
          </p:cNvPr>
          <p:cNvSpPr>
            <a:spLocks noGrp="1"/>
          </p:cNvSpPr>
          <p:nvPr>
            <p:ph type="title"/>
          </p:nvPr>
        </p:nvSpPr>
        <p:spPr/>
        <p:txBody>
          <a:bodyPr/>
          <a:lstStyle/>
          <a:p>
            <a:r>
              <a:rPr lang="en-US" dirty="0"/>
              <a:t>Living #DO Proud</a:t>
            </a:r>
          </a:p>
        </p:txBody>
      </p:sp>
      <p:sp>
        <p:nvSpPr>
          <p:cNvPr id="5" name="Footer Placeholder 4">
            <a:extLst>
              <a:ext uri="{FF2B5EF4-FFF2-40B4-BE49-F238E27FC236}">
                <a16:creationId xmlns:a16="http://schemas.microsoft.com/office/drawing/2014/main" id="{8BF71C4C-AB74-95F8-8E32-DFF30F8904E0}"/>
              </a:ext>
            </a:extLst>
          </p:cNvPr>
          <p:cNvSpPr>
            <a:spLocks noGrp="1"/>
          </p:cNvSpPr>
          <p:nvPr>
            <p:ph type="ftr" sz="quarter" idx="3"/>
          </p:nvPr>
        </p:nvSpPr>
        <p:spPr/>
        <p:txBody>
          <a:bodyPr/>
          <a:lstStyle/>
          <a:p>
            <a:r>
              <a:rPr lang="en-US"/>
              <a:t>Name of Meeting – Month Date, Year (ie: ABC Meeting – January, 18, 2024)</a:t>
            </a:r>
            <a:endParaRPr lang="en-US" dirty="0"/>
          </a:p>
        </p:txBody>
      </p:sp>
      <p:pic>
        <p:nvPicPr>
          <p:cNvPr id="18434" name="Picture 2" descr="A collage of people&#10;&#10;Description automatically generated with medium confidence">
            <a:extLst>
              <a:ext uri="{FF2B5EF4-FFF2-40B4-BE49-F238E27FC236}">
                <a16:creationId xmlns:a16="http://schemas.microsoft.com/office/drawing/2014/main" id="{D875E3A5-DB31-98C2-5132-6C80771D4F52}"/>
              </a:ext>
            </a:extLst>
          </p:cNvPr>
          <p:cNvPicPr>
            <a:picLocks noGrp="1" noChangeAspect="1" noChangeArrowheads="1"/>
          </p:cNvPicPr>
          <p:nvPr>
            <p:ph type="pic" sz="quarter" idx="10"/>
          </p:nvPr>
        </p:nvPicPr>
        <p:blipFill rotWithShape="1">
          <a:blip r:embed="rId3">
            <a:extLst>
              <a:ext uri="{28A0092B-C50C-407E-A947-70E740481C1C}">
                <a14:useLocalDpi xmlns:a14="http://schemas.microsoft.com/office/drawing/2010/main" val="0"/>
              </a:ext>
            </a:extLst>
          </a:blip>
          <a:srcRect l="-1132" r="-432"/>
          <a:stretch/>
        </p:blipFill>
        <p:spPr bwMode="auto">
          <a:xfrm>
            <a:off x="7134044" y="1263600"/>
            <a:ext cx="4710023" cy="4637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51288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490986" y="1077223"/>
            <a:ext cx="6323472" cy="5040547"/>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Building relationships with lawmakers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Engage in federal and state advocacy</a:t>
            </a:r>
            <a:b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b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Build influence in DC </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tx1">
                    <a:lumMod val="75000"/>
                    <a:lumOff val="25000"/>
                  </a:schemeClr>
                </a:solidFill>
                <a:latin typeface="Arial" panose="020B0604020202020204" pitchFamily="34" charset="0"/>
                <a:cs typeface="Arial" panose="020B0604020202020204" pitchFamily="34" charset="0"/>
              </a:rPr>
              <a:t>Support AOA strategy</a:t>
            </a:r>
          </a:p>
          <a:p>
            <a:pPr marR="0" lvl="0" algn="l" defTabSz="914400" rtl="0" eaLnBrk="1" fontAlgn="auto" latinLnBrk="0" hangingPunct="1">
              <a:lnSpc>
                <a:spcPct val="100000"/>
              </a:lnSpc>
              <a:spcBef>
                <a:spcPts val="0"/>
              </a:spcBef>
              <a:spcAft>
                <a:spcPts val="0"/>
              </a:spcAft>
              <a:buClrTx/>
              <a:buSzTx/>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Help get legislation passed</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Shape the future of osteopathic medicine</a:t>
            </a:r>
          </a:p>
          <a:p>
            <a:pPr marL="12066" marR="0" lvl="0" indent="0" algn="l" defTabSz="914400" rtl="0" eaLnBrk="1" fontAlgn="auto" latinLnBrk="0" hangingPunct="1">
              <a:lnSpc>
                <a:spcPct val="100000"/>
              </a:lnSpc>
              <a:spcBef>
                <a:spcPts val="1225"/>
              </a:spcBef>
              <a:spcAft>
                <a:spcPts val="0"/>
              </a:spcAft>
              <a:buClrTx/>
              <a:buSzTx/>
              <a:buNone/>
              <a:tabLst>
                <a:tab pos="469900" algn="l"/>
                <a:tab pos="470534" algn="l"/>
                <a:tab pos="2138045" algn="l"/>
              </a:tabLst>
              <a:defRPr/>
            </a:pPr>
            <a:endParaRPr kumimoji="0" lang="en-US" sz="2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Osteopathic Advocacy Network (OAN)</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6" name="Picture 5" descr="A stethoscope and a black background&#10;&#10;Description automatically generated with low confidence">
            <a:extLst>
              <a:ext uri="{FF2B5EF4-FFF2-40B4-BE49-F238E27FC236}">
                <a16:creationId xmlns:a16="http://schemas.microsoft.com/office/drawing/2014/main" id="{CD368169-3D24-8BBD-496D-F00B39B0EC9D}"/>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34200" y="1701377"/>
            <a:ext cx="4877104" cy="2600454"/>
          </a:xfrm>
          <a:prstGeom prst="rect">
            <a:avLst/>
          </a:prstGeom>
        </p:spPr>
      </p:pic>
      <p:sp>
        <p:nvSpPr>
          <p:cNvPr id="7" name="Footer Placeholder 3">
            <a:extLst>
              <a:ext uri="{FF2B5EF4-FFF2-40B4-BE49-F238E27FC236}">
                <a16:creationId xmlns:a16="http://schemas.microsoft.com/office/drawing/2014/main" id="{56B78CB8-9DFC-83F3-79A4-44AE2BC93A3E}"/>
              </a:ext>
            </a:extLst>
          </p:cNvPr>
          <p:cNvSpPr txBox="1">
            <a:spLocks/>
          </p:cNvSpPr>
          <p:nvPr/>
        </p:nvSpPr>
        <p:spPr>
          <a:xfrm>
            <a:off x="7050883" y="4374123"/>
            <a:ext cx="4760421" cy="360568"/>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1F497D"/>
                </a:solidFill>
                <a:effectLst/>
                <a:uLnTx/>
                <a:uFillTx/>
                <a:latin typeface="Arial" panose="020B0604020202020204" pitchFamily="34" charset="0"/>
                <a:ea typeface="+mn-ea"/>
                <a:cs typeface="Arial" panose="020B0604020202020204" pitchFamily="34" charset="0"/>
              </a:rPr>
              <a:t>Osteopathic.org/grassroots </a:t>
            </a:r>
          </a:p>
        </p:txBody>
      </p:sp>
      <p:sp>
        <p:nvSpPr>
          <p:cNvPr id="8" name="TextBox 7">
            <a:extLst>
              <a:ext uri="{FF2B5EF4-FFF2-40B4-BE49-F238E27FC236}">
                <a16:creationId xmlns:a16="http://schemas.microsoft.com/office/drawing/2014/main" id="{A6B4545B-0111-2720-8EDD-817390E35616}"/>
              </a:ext>
            </a:extLst>
          </p:cNvPr>
          <p:cNvSpPr txBox="1"/>
          <p:nvPr/>
        </p:nvSpPr>
        <p:spPr>
          <a:xfrm>
            <a:off x="7848600" y="4851911"/>
            <a:ext cx="3276600" cy="369332"/>
          </a:xfrm>
          <a:prstGeom prst="rect">
            <a:avLst/>
          </a:prstGeom>
          <a:noFill/>
        </p:spPr>
        <p:txBody>
          <a:bodyPr wrap="square" rtlCol="0">
            <a:spAutoFit/>
          </a:bodyPr>
          <a:lstStyle/>
          <a:p>
            <a:r>
              <a:rPr lang="en-US" b="1" dirty="0">
                <a:solidFill>
                  <a:schemeClr val="tx1">
                    <a:lumMod val="75000"/>
                    <a:lumOff val="25000"/>
                  </a:schemeClr>
                </a:solidFill>
                <a:latin typeface="Arial" panose="020B0604020202020204" pitchFamily="34" charset="0"/>
                <a:cs typeface="Arial" panose="020B0604020202020204" pitchFamily="34" charset="0"/>
              </a:rPr>
              <a:t>1</a:t>
            </a:r>
            <a:r>
              <a:rPr lang="en-US" b="1" baseline="30000" dirty="0">
                <a:solidFill>
                  <a:schemeClr val="tx1">
                    <a:lumMod val="75000"/>
                    <a:lumOff val="25000"/>
                  </a:schemeClr>
                </a:solidFill>
                <a:latin typeface="Arial" panose="020B0604020202020204" pitchFamily="34" charset="0"/>
                <a:cs typeface="Arial" panose="020B0604020202020204" pitchFamily="34" charset="0"/>
              </a:rPr>
              <a:t>st</a:t>
            </a:r>
            <a:r>
              <a:rPr lang="en-US" b="1" dirty="0">
                <a:solidFill>
                  <a:schemeClr val="tx1">
                    <a:lumMod val="75000"/>
                    <a:lumOff val="25000"/>
                  </a:schemeClr>
                </a:solidFill>
                <a:latin typeface="Arial" panose="020B0604020202020204" pitchFamily="34" charset="0"/>
                <a:cs typeface="Arial" panose="020B0604020202020204" pitchFamily="34" charset="0"/>
              </a:rPr>
              <a:t> Wednesday every month</a:t>
            </a:r>
          </a:p>
        </p:txBody>
      </p:sp>
      <p:sp>
        <p:nvSpPr>
          <p:cNvPr id="9" name="Footer Placeholder 4">
            <a:extLst>
              <a:ext uri="{FF2B5EF4-FFF2-40B4-BE49-F238E27FC236}">
                <a16:creationId xmlns:a16="http://schemas.microsoft.com/office/drawing/2014/main" id="{517C902D-D3C3-D711-32B3-89DAA17D01B7}"/>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231899125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B5A9C045-B567-652D-4792-1EAED5E52EDC}"/>
              </a:ext>
            </a:extLst>
          </p:cNvPr>
          <p:cNvPicPr>
            <a:picLocks noGrp="1" noChangeAspect="1"/>
          </p:cNvPicPr>
          <p:nvPr>
            <p:ph idx="1"/>
          </p:nvPr>
        </p:nvPicPr>
        <p:blipFill>
          <a:blip r:embed="rId3"/>
          <a:stretch>
            <a:fillRect/>
          </a:stretch>
        </p:blipFill>
        <p:spPr>
          <a:xfrm>
            <a:off x="801498" y="1233180"/>
            <a:ext cx="5963482" cy="4391638"/>
          </a:xfrm>
        </p:spPr>
      </p:pic>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Let’s Stay Connected!</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7" name="Picture 6" descr="Graphical user interface, text, application&#10;&#10;Description automatically generated">
            <a:extLst>
              <a:ext uri="{FF2B5EF4-FFF2-40B4-BE49-F238E27FC236}">
                <a16:creationId xmlns:a16="http://schemas.microsoft.com/office/drawing/2014/main" id="{CEB28BBB-FB7A-963E-F3BE-6CE5ED1DBD6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594600" y="968003"/>
            <a:ext cx="4140200" cy="4921993"/>
          </a:xfrm>
          <a:prstGeom prst="rect">
            <a:avLst/>
          </a:prstGeom>
        </p:spPr>
      </p:pic>
      <p:sp>
        <p:nvSpPr>
          <p:cNvPr id="5" name="Footer Placeholder 4">
            <a:extLst>
              <a:ext uri="{FF2B5EF4-FFF2-40B4-BE49-F238E27FC236}">
                <a16:creationId xmlns:a16="http://schemas.microsoft.com/office/drawing/2014/main" id="{B7000DE6-F7C2-7061-E298-8F3BA71E2D7A}"/>
              </a:ext>
            </a:extLst>
          </p:cNvPr>
          <p:cNvSpPr>
            <a:spLocks noGrp="1"/>
          </p:cNvSpPr>
          <p:nvPr>
            <p:ph type="ftr" sz="quarter" idx="3"/>
          </p:nvPr>
        </p:nvSpPr>
        <p:spPr>
          <a:xfrm>
            <a:off x="599096" y="6356349"/>
            <a:ext cx="7747462" cy="365125"/>
          </a:xfrm>
        </p:spPr>
        <p:txBody>
          <a:bodyPr/>
          <a:lstStyle/>
          <a:p>
            <a:r>
              <a:rPr lang="en-US" dirty="0"/>
              <a:t>Name of Meeting – Month Date, Year (</a:t>
            </a:r>
            <a:r>
              <a:rPr lang="en-US" dirty="0" err="1"/>
              <a:t>ie</a:t>
            </a:r>
            <a:r>
              <a:rPr lang="en-US" dirty="0"/>
              <a:t>: ABC Meeting – January, 18, 2024)</a:t>
            </a:r>
          </a:p>
        </p:txBody>
      </p:sp>
    </p:spTree>
    <p:extLst>
      <p:ext uri="{BB962C8B-B14F-4D97-AF65-F5344CB8AC3E}">
        <p14:creationId xmlns:p14="http://schemas.microsoft.com/office/powerpoint/2010/main" val="19302234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BCFBD17E-4631-7301-2B20-BBA045162C8B}"/>
              </a:ext>
            </a:extLst>
          </p:cNvPr>
          <p:cNvSpPr>
            <a:spLocks noGrp="1"/>
          </p:cNvSpPr>
          <p:nvPr>
            <p:ph type="ctrTitle"/>
          </p:nvPr>
        </p:nvSpPr>
        <p:spPr>
          <a:xfrm>
            <a:off x="524435" y="4158885"/>
            <a:ext cx="10847758" cy="721725"/>
          </a:xfrm>
        </p:spPr>
        <p:txBody>
          <a:bodyPr/>
          <a:lstStyle/>
          <a:p>
            <a:r>
              <a:rPr lang="en-US" sz="4500" dirty="0"/>
              <a:t>Thank you</a:t>
            </a:r>
          </a:p>
        </p:txBody>
      </p:sp>
      <p:sp>
        <p:nvSpPr>
          <p:cNvPr id="10" name="Text Placeholder 9">
            <a:extLst>
              <a:ext uri="{FF2B5EF4-FFF2-40B4-BE49-F238E27FC236}">
                <a16:creationId xmlns:a16="http://schemas.microsoft.com/office/drawing/2014/main" id="{FE769A5D-D4B6-28A3-94B2-A28C615CAF72}"/>
              </a:ext>
            </a:extLst>
          </p:cNvPr>
          <p:cNvSpPr>
            <a:spLocks noGrp="1"/>
          </p:cNvSpPr>
          <p:nvPr>
            <p:ph type="body" sz="quarter" idx="13"/>
          </p:nvPr>
        </p:nvSpPr>
        <p:spPr>
          <a:xfrm>
            <a:off x="524435" y="5053625"/>
            <a:ext cx="10847758" cy="485757"/>
          </a:xfrm>
        </p:spPr>
        <p:txBody>
          <a:bodyPr/>
          <a:lstStyle/>
          <a:p>
            <a:r>
              <a:rPr lang="en-US" sz="1800" dirty="0"/>
              <a:t>Speaker Name &amp; Credentials</a:t>
            </a:r>
          </a:p>
          <a:p>
            <a:endParaRPr lang="en-US" dirty="0"/>
          </a:p>
        </p:txBody>
      </p:sp>
    </p:spTree>
    <p:extLst>
      <p:ext uri="{BB962C8B-B14F-4D97-AF65-F5344CB8AC3E}">
        <p14:creationId xmlns:p14="http://schemas.microsoft.com/office/powerpoint/2010/main" val="12467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029506-DF75-51E5-AFAE-289BEC0E7456}"/>
              </a:ext>
            </a:extLst>
          </p:cNvPr>
          <p:cNvSpPr>
            <a:spLocks noGrp="1"/>
          </p:cNvSpPr>
          <p:nvPr>
            <p:ph idx="1"/>
          </p:nvPr>
        </p:nvSpPr>
        <p:spPr/>
        <p:txBody>
          <a:bodyPr/>
          <a:lstStyle/>
          <a:p>
            <a:r>
              <a:rPr lang="en-US" sz="2400" dirty="0">
                <a:latin typeface="Arial (Body)"/>
              </a:rPr>
              <a:t>AOA FY24 Presidential Goals</a:t>
            </a:r>
          </a:p>
          <a:p>
            <a:pPr lvl="1" fontAlgn="base"/>
            <a:r>
              <a:rPr lang="en-US" sz="2400" b="0" i="0" u="none" strike="noStrike" dirty="0">
                <a:effectLst/>
                <a:latin typeface="Arial (Body)"/>
              </a:rPr>
              <a:t>Enhance the value of AOA Membership</a:t>
            </a:r>
            <a:endParaRPr lang="en-US" sz="2400" b="0" i="0" dirty="0">
              <a:effectLst/>
              <a:latin typeface="Arial (Body)"/>
            </a:endParaRPr>
          </a:p>
          <a:p>
            <a:pPr lvl="1" fontAlgn="base"/>
            <a:r>
              <a:rPr lang="en-US" sz="2400" b="0" i="0" u="none" strike="noStrike" dirty="0">
                <a:effectLst/>
                <a:latin typeface="Arial (Body)"/>
              </a:rPr>
              <a:t>Refine and promote the unique value of AOA board certification</a:t>
            </a:r>
            <a:endParaRPr lang="en-US" sz="2400" b="0" i="0" dirty="0">
              <a:effectLst/>
              <a:latin typeface="Arial (Body)"/>
            </a:endParaRPr>
          </a:p>
          <a:p>
            <a:pPr lvl="1" fontAlgn="base"/>
            <a:r>
              <a:rPr lang="en-US" sz="2400" b="0" i="0" u="none" strike="noStrike" dirty="0">
                <a:effectLst/>
                <a:latin typeface="Arial (Body)"/>
              </a:rPr>
              <a:t>Create strategic budgeting process to align AOA’s resources </a:t>
            </a:r>
          </a:p>
          <a:p>
            <a:pPr lvl="1" fontAlgn="base"/>
            <a:r>
              <a:rPr lang="en-US" sz="2400" dirty="0">
                <a:latin typeface="Arial (Body)"/>
              </a:rPr>
              <a:t>Establish strong working relationships with key strategic partners</a:t>
            </a:r>
            <a:endParaRPr lang="en-US" sz="2400" b="0" i="0" dirty="0">
              <a:effectLst/>
              <a:latin typeface="Arial (Body)"/>
            </a:endParaRPr>
          </a:p>
          <a:p>
            <a:pPr lvl="1"/>
            <a:endParaRPr lang="en-US" dirty="0"/>
          </a:p>
        </p:txBody>
      </p:sp>
      <p:sp>
        <p:nvSpPr>
          <p:cNvPr id="4" name="Title 3">
            <a:extLst>
              <a:ext uri="{FF2B5EF4-FFF2-40B4-BE49-F238E27FC236}">
                <a16:creationId xmlns:a16="http://schemas.microsoft.com/office/drawing/2014/main" id="{28B74B0E-2985-7604-9244-89E15A660C94}"/>
              </a:ext>
            </a:extLst>
          </p:cNvPr>
          <p:cNvSpPr>
            <a:spLocks noGrp="1"/>
          </p:cNvSpPr>
          <p:nvPr>
            <p:ph type="title"/>
          </p:nvPr>
        </p:nvSpPr>
        <p:spPr/>
        <p:txBody>
          <a:bodyPr/>
          <a:lstStyle/>
          <a:p>
            <a:r>
              <a:rPr lang="en-US" dirty="0"/>
              <a:t>AOA Presidential Goals</a:t>
            </a:r>
          </a:p>
        </p:txBody>
      </p:sp>
      <p:sp>
        <p:nvSpPr>
          <p:cNvPr id="5" name="Footer Placeholder 4">
            <a:extLst>
              <a:ext uri="{FF2B5EF4-FFF2-40B4-BE49-F238E27FC236}">
                <a16:creationId xmlns:a16="http://schemas.microsoft.com/office/drawing/2014/main" id="{71537484-813A-F18C-8F29-34E27C0FC896}"/>
              </a:ext>
            </a:extLst>
          </p:cNvPr>
          <p:cNvSpPr>
            <a:spLocks noGrp="1"/>
          </p:cNvSpPr>
          <p:nvPr>
            <p:ph type="ftr" sz="quarter" idx="3"/>
          </p:nvPr>
        </p:nvSpPr>
        <p:spPr/>
        <p:txBody>
          <a:bodyPr/>
          <a:lstStyle/>
          <a:p>
            <a:r>
              <a:rPr lang="en-US" dirty="0"/>
              <a:t>Name of Meeting – Month Date, Year (</a:t>
            </a:r>
            <a:r>
              <a:rPr lang="en-US" dirty="0" err="1"/>
              <a:t>ie</a:t>
            </a:r>
            <a:r>
              <a:rPr lang="en-US" dirty="0"/>
              <a:t>: ABC Meeting – January, 18, 2024)</a:t>
            </a:r>
          </a:p>
        </p:txBody>
      </p:sp>
      <p:pic>
        <p:nvPicPr>
          <p:cNvPr id="3" name="Picture 4" descr="A person in a suit and tie at a podium&#10;&#10;Description automatically generated">
            <a:extLst>
              <a:ext uri="{FF2B5EF4-FFF2-40B4-BE49-F238E27FC236}">
                <a16:creationId xmlns:a16="http://schemas.microsoft.com/office/drawing/2014/main" id="{18583337-4674-FD5C-E07D-13913F9D7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0621" r="20621"/>
          <a:stretch>
            <a:fillRect/>
          </a:stretch>
        </p:blipFill>
        <p:spPr bwMode="auto">
          <a:xfrm>
            <a:off x="7459663" y="1263600"/>
            <a:ext cx="4116680" cy="4637416"/>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5">
            <a:extLst>
              <a:ext uri="{FF2B5EF4-FFF2-40B4-BE49-F238E27FC236}">
                <a16:creationId xmlns:a16="http://schemas.microsoft.com/office/drawing/2014/main" id="{98A962C9-0A58-9A90-BD95-9D59450A9EAF}"/>
              </a:ext>
            </a:extLst>
          </p:cNvPr>
          <p:cNvSpPr>
            <a:spLocks noGrp="1"/>
          </p:cNvSpPr>
          <p:nvPr>
            <p:ph type="pic" sz="quarter" idx="10"/>
          </p:nvPr>
        </p:nvSpPr>
        <p:spPr/>
        <p:txBody>
          <a:bodyPr/>
          <a:lstStyle/>
          <a:p>
            <a:endParaRPr lang="en-US"/>
          </a:p>
        </p:txBody>
      </p:sp>
    </p:spTree>
    <p:extLst>
      <p:ext uri="{BB962C8B-B14F-4D97-AF65-F5344CB8AC3E}">
        <p14:creationId xmlns:p14="http://schemas.microsoft.com/office/powerpoint/2010/main" val="28217617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F5F76C95-0B25-EC4E-B42B-7A54467B6AB4}"/>
              </a:ext>
            </a:extLst>
          </p:cNvPr>
          <p:cNvGrpSpPr/>
          <p:nvPr/>
        </p:nvGrpSpPr>
        <p:grpSpPr>
          <a:xfrm>
            <a:off x="605329" y="1226994"/>
            <a:ext cx="11141765" cy="4628601"/>
            <a:chOff x="533400" y="1261320"/>
            <a:chExt cx="11141765" cy="4628601"/>
          </a:xfrm>
        </p:grpSpPr>
        <p:sp>
          <p:nvSpPr>
            <p:cNvPr id="7" name="object 3">
              <a:extLst>
                <a:ext uri="{FF2B5EF4-FFF2-40B4-BE49-F238E27FC236}">
                  <a16:creationId xmlns:a16="http://schemas.microsoft.com/office/drawing/2014/main" id="{D906BE85-53E0-F213-EDA4-C6ADE1447341}"/>
                </a:ext>
              </a:extLst>
            </p:cNvPr>
            <p:cNvSpPr txBox="1"/>
            <p:nvPr/>
          </p:nvSpPr>
          <p:spPr>
            <a:xfrm>
              <a:off x="714375" y="2525394"/>
              <a:ext cx="3134995" cy="1385636"/>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755"/>
                </a:lnSpc>
                <a:spcBef>
                  <a:spcPts val="105"/>
                </a:spcBef>
              </a:pPr>
              <a:r>
                <a:rPr sz="2400" spc="-25">
                  <a:solidFill>
                    <a:srgbClr val="FFFFFF"/>
                  </a:solidFill>
                  <a:latin typeface="Arial"/>
                  <a:cs typeface="Arial"/>
                </a:rPr>
                <a:t>Osteopathic</a:t>
              </a:r>
              <a:r>
                <a:rPr sz="2400" spc="190">
                  <a:solidFill>
                    <a:srgbClr val="FFFFFF"/>
                  </a:solidFill>
                  <a:latin typeface="Arial"/>
                  <a:cs typeface="Arial"/>
                </a:rPr>
                <a:t> </a:t>
              </a:r>
              <a:r>
                <a:rPr sz="2400" spc="-15">
                  <a:solidFill>
                    <a:srgbClr val="FFFFFF"/>
                  </a:solidFill>
                  <a:latin typeface="Arial"/>
                  <a:cs typeface="Arial"/>
                </a:rPr>
                <a:t>medicine</a:t>
              </a:r>
              <a:endParaRPr sz="2400">
                <a:latin typeface="Arial"/>
                <a:cs typeface="Arial"/>
              </a:endParaRPr>
            </a:p>
            <a:p>
              <a:pPr marR="8890" algn="ctr">
                <a:lnSpc>
                  <a:spcPts val="2590"/>
                </a:lnSpc>
              </a:pPr>
              <a:r>
                <a:rPr sz="2400" spc="-20">
                  <a:solidFill>
                    <a:srgbClr val="FFFFFF"/>
                  </a:solidFill>
                  <a:latin typeface="Arial"/>
                  <a:cs typeface="Arial"/>
                </a:rPr>
                <a:t>has</a:t>
              </a:r>
              <a:r>
                <a:rPr sz="2400" spc="-35">
                  <a:solidFill>
                    <a:srgbClr val="FFFFFF"/>
                  </a:solidFill>
                  <a:latin typeface="Arial"/>
                  <a:cs typeface="Arial"/>
                </a:rPr>
                <a:t> </a:t>
              </a:r>
              <a:r>
                <a:rPr sz="2400" spc="-20">
                  <a:solidFill>
                    <a:srgbClr val="FFFFFF"/>
                  </a:solidFill>
                  <a:latin typeface="Arial"/>
                  <a:cs typeface="Arial"/>
                </a:rPr>
                <a:t>grown:</a:t>
              </a:r>
              <a:endParaRPr sz="2400">
                <a:latin typeface="Arial"/>
                <a:cs typeface="Arial"/>
              </a:endParaRPr>
            </a:p>
            <a:p>
              <a:pPr marL="136525" marR="95885" indent="57150" algn="ctr">
                <a:lnSpc>
                  <a:spcPts val="2630"/>
                </a:lnSpc>
                <a:spcBef>
                  <a:spcPts val="130"/>
                </a:spcBef>
              </a:pPr>
              <a:r>
                <a:rPr lang="en-US" sz="2400" spc="10">
                  <a:solidFill>
                    <a:srgbClr val="FFFFFF"/>
                  </a:solidFill>
                  <a:latin typeface="Arial"/>
                  <a:cs typeface="Arial"/>
                </a:rPr>
                <a:t>77</a:t>
              </a:r>
              <a:r>
                <a:rPr sz="2400" spc="10">
                  <a:solidFill>
                    <a:srgbClr val="FFFFFF"/>
                  </a:solidFill>
                  <a:latin typeface="Arial"/>
                  <a:cs typeface="Arial"/>
                </a:rPr>
                <a:t>%</a:t>
              </a:r>
              <a:r>
                <a:rPr sz="2400" spc="-60">
                  <a:solidFill>
                    <a:srgbClr val="FFFFFF"/>
                  </a:solidFill>
                  <a:latin typeface="Arial"/>
                  <a:cs typeface="Arial"/>
                </a:rPr>
                <a:t> </a:t>
              </a:r>
              <a:r>
                <a:rPr sz="2400" spc="-5">
                  <a:solidFill>
                    <a:srgbClr val="FFFFFF"/>
                  </a:solidFill>
                  <a:latin typeface="Arial"/>
                  <a:cs typeface="Arial"/>
                </a:rPr>
                <a:t>in</a:t>
              </a:r>
              <a:r>
                <a:rPr sz="2400" spc="-15">
                  <a:solidFill>
                    <a:srgbClr val="FFFFFF"/>
                  </a:solidFill>
                  <a:latin typeface="Arial"/>
                  <a:cs typeface="Arial"/>
                </a:rPr>
                <a:t> </a:t>
              </a:r>
              <a:r>
                <a:rPr sz="2400" spc="-30">
                  <a:solidFill>
                    <a:srgbClr val="FFFFFF"/>
                  </a:solidFill>
                  <a:latin typeface="Arial"/>
                  <a:cs typeface="Arial"/>
                </a:rPr>
                <a:t>past</a:t>
              </a:r>
              <a:r>
                <a:rPr sz="2400" spc="60">
                  <a:solidFill>
                    <a:srgbClr val="FFFFFF"/>
                  </a:solidFill>
                  <a:latin typeface="Arial"/>
                  <a:cs typeface="Arial"/>
                </a:rPr>
                <a:t> </a:t>
              </a:r>
              <a:r>
                <a:rPr sz="2400" spc="-40">
                  <a:solidFill>
                    <a:srgbClr val="FFFFFF"/>
                  </a:solidFill>
                  <a:latin typeface="Arial"/>
                  <a:cs typeface="Arial"/>
                </a:rPr>
                <a:t>decade </a:t>
              </a:r>
              <a:r>
                <a:rPr sz="2400" spc="-655">
                  <a:solidFill>
                    <a:srgbClr val="FFFFFF"/>
                  </a:solidFill>
                  <a:latin typeface="Arial"/>
                  <a:cs typeface="Arial"/>
                </a:rPr>
                <a:t> </a:t>
              </a:r>
              <a:r>
                <a:rPr lang="en-US" sz="2400" spc="10">
                  <a:solidFill>
                    <a:srgbClr val="FFFFFF"/>
                  </a:solidFill>
                  <a:latin typeface="Arial"/>
                  <a:cs typeface="Arial"/>
                </a:rPr>
                <a:t>81% overall increase</a:t>
              </a:r>
              <a:endParaRPr sz="2400">
                <a:latin typeface="Arial"/>
                <a:cs typeface="Arial"/>
              </a:endParaRPr>
            </a:p>
          </p:txBody>
        </p:sp>
        <p:sp>
          <p:nvSpPr>
            <p:cNvPr id="8" name="object 3">
              <a:extLst>
                <a:ext uri="{FF2B5EF4-FFF2-40B4-BE49-F238E27FC236}">
                  <a16:creationId xmlns:a16="http://schemas.microsoft.com/office/drawing/2014/main" id="{A65645EF-C99A-0D4A-D1EB-72744F214DCF}"/>
                </a:ext>
              </a:extLst>
            </p:cNvPr>
            <p:cNvSpPr txBox="1"/>
            <p:nvPr/>
          </p:nvSpPr>
          <p:spPr>
            <a:xfrm>
              <a:off x="714375" y="2525394"/>
              <a:ext cx="3134995" cy="1385636"/>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755"/>
                </a:lnSpc>
                <a:spcBef>
                  <a:spcPts val="105"/>
                </a:spcBef>
                <a:spcAft>
                  <a:spcPts val="0"/>
                </a:spcAft>
                <a:buClrTx/>
                <a:buSzTx/>
                <a:buFontTx/>
                <a:buNone/>
                <a:tabLst/>
                <a:defRPr/>
              </a:pPr>
              <a:r>
                <a:rPr kumimoji="0" sz="2400" b="0" i="0" u="none" strike="noStrike" kern="1200" cap="none" spc="-25" normalizeH="0" baseline="0" noProof="0">
                  <a:ln>
                    <a:noFill/>
                  </a:ln>
                  <a:solidFill>
                    <a:srgbClr val="FFFFFF"/>
                  </a:solidFill>
                  <a:effectLst/>
                  <a:uLnTx/>
                  <a:uFillTx/>
                  <a:latin typeface="Arial"/>
                  <a:ea typeface="+mn-ea"/>
                  <a:cs typeface="Arial"/>
                </a:rPr>
                <a:t>Osteopathic</a:t>
              </a:r>
              <a:r>
                <a:rPr kumimoji="0" sz="2400" b="0" i="0" u="none" strike="noStrike" kern="1200" cap="none" spc="190" normalizeH="0" baseline="0" noProof="0">
                  <a:ln>
                    <a:noFill/>
                  </a:ln>
                  <a:solidFill>
                    <a:srgbClr val="FFFFFF"/>
                  </a:solidFill>
                  <a:effectLst/>
                  <a:uLnTx/>
                  <a:uFillTx/>
                  <a:latin typeface="Arial"/>
                  <a:ea typeface="+mn-ea"/>
                  <a:cs typeface="Arial"/>
                </a:rPr>
                <a:t> </a:t>
              </a:r>
              <a:r>
                <a:rPr kumimoji="0" sz="2400" b="0" i="0" u="none" strike="noStrike" kern="1200" cap="none" spc="-15" normalizeH="0" baseline="0" noProof="0">
                  <a:ln>
                    <a:noFill/>
                  </a:ln>
                  <a:solidFill>
                    <a:srgbClr val="FFFFFF"/>
                  </a:solidFill>
                  <a:effectLst/>
                  <a:uLnTx/>
                  <a:uFillTx/>
                  <a:latin typeface="Arial"/>
                  <a:ea typeface="+mn-ea"/>
                  <a:cs typeface="Arial"/>
                </a:rPr>
                <a:t>medicine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8890" lvl="0" indent="0" algn="ctr" defTabSz="914400" rtl="0" eaLnBrk="1" fontAlgn="auto" latinLnBrk="0" hangingPunct="1">
                <a:lnSpc>
                  <a:spcPts val="2590"/>
                </a:lnSpc>
                <a:spcBef>
                  <a:spcPts val="0"/>
                </a:spcBef>
                <a:spcAft>
                  <a:spcPts val="0"/>
                </a:spcAft>
                <a:buClrTx/>
                <a:buSzTx/>
                <a:buFontTx/>
                <a:buNone/>
                <a:tabLst/>
                <a:defRPr/>
              </a:pPr>
              <a:r>
                <a:rPr kumimoji="0" sz="2400" b="0" i="0" u="none" strike="noStrike" kern="1200" cap="none" spc="-20" normalizeH="0" baseline="0" noProof="0">
                  <a:ln>
                    <a:noFill/>
                  </a:ln>
                  <a:solidFill>
                    <a:srgbClr val="FFFFFF"/>
                  </a:solidFill>
                  <a:effectLst/>
                  <a:uLnTx/>
                  <a:uFillTx/>
                  <a:latin typeface="Arial"/>
                  <a:ea typeface="+mn-ea"/>
                  <a:cs typeface="Arial"/>
                </a:rPr>
                <a:t>has</a:t>
              </a:r>
              <a:r>
                <a:rPr kumimoji="0" sz="2400" b="0" i="0" u="none" strike="noStrike" kern="1200" cap="none" spc="-35" normalizeH="0" baseline="0" noProof="0">
                  <a:ln>
                    <a:noFill/>
                  </a:ln>
                  <a:solidFill>
                    <a:srgbClr val="FFFFFF"/>
                  </a:solidFill>
                  <a:effectLst/>
                  <a:uLnTx/>
                  <a:uFillTx/>
                  <a:latin typeface="Arial"/>
                  <a:ea typeface="+mn-ea"/>
                  <a:cs typeface="Arial"/>
                </a:rPr>
                <a:t> </a:t>
              </a:r>
              <a:r>
                <a:rPr kumimoji="0" sz="2400" b="0" i="0" u="none" strike="noStrike" kern="1200" cap="none" spc="-20" normalizeH="0" baseline="0" noProof="0">
                  <a:ln>
                    <a:noFill/>
                  </a:ln>
                  <a:solidFill>
                    <a:srgbClr val="FFFFFF"/>
                  </a:solidFill>
                  <a:effectLst/>
                  <a:uLnTx/>
                  <a:uFillTx/>
                  <a:latin typeface="Arial"/>
                  <a:ea typeface="+mn-ea"/>
                  <a:cs typeface="Arial"/>
                </a:rPr>
                <a:t>grown: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36525" marR="95885" lvl="0" indent="57150" algn="ctr" defTabSz="914400" rtl="0" eaLnBrk="1" fontAlgn="auto" latinLnBrk="0" hangingPunct="1">
                <a:lnSpc>
                  <a:spcPts val="2630"/>
                </a:lnSpc>
                <a:spcBef>
                  <a:spcPts val="130"/>
                </a:spcBef>
                <a:spcAft>
                  <a:spcPts val="0"/>
                </a:spcAft>
                <a:buClrTx/>
                <a:buSzTx/>
                <a:buFontTx/>
                <a:buNone/>
                <a:tabLst/>
                <a:defRPr/>
              </a:pPr>
              <a:r>
                <a:rPr kumimoji="0" lang="en-US" sz="2400" b="0" i="0" u="none" strike="noStrike" kern="1200" cap="none" spc="10" normalizeH="0" baseline="0" noProof="0">
                  <a:ln>
                    <a:noFill/>
                  </a:ln>
                  <a:solidFill>
                    <a:srgbClr val="FFFFFF"/>
                  </a:solidFill>
                  <a:effectLst/>
                  <a:uLnTx/>
                  <a:uFillTx/>
                  <a:latin typeface="Arial"/>
                  <a:ea typeface="+mn-ea"/>
                  <a:cs typeface="Arial"/>
                </a:rPr>
                <a:t>77</a:t>
              </a:r>
              <a:r>
                <a:rPr kumimoji="0" sz="2400" b="0" i="0" u="none" strike="noStrike" kern="1200" cap="none" spc="10" normalizeH="0" baseline="0" noProof="0">
                  <a:ln>
                    <a:noFill/>
                  </a:ln>
                  <a:solidFill>
                    <a:srgbClr val="FFFFFF"/>
                  </a:solidFill>
                  <a:effectLst/>
                  <a:uLnTx/>
                  <a:uFillTx/>
                  <a:latin typeface="Arial"/>
                  <a:ea typeface="+mn-ea"/>
                  <a:cs typeface="Arial"/>
                </a:rPr>
                <a:t>%</a:t>
              </a:r>
              <a:r>
                <a:rPr kumimoji="0" sz="2400" b="0" i="0" u="none" strike="noStrike" kern="1200" cap="none" spc="-60" normalizeH="0" baseline="0" noProof="0">
                  <a:ln>
                    <a:noFill/>
                  </a:ln>
                  <a:solidFill>
                    <a:srgbClr val="FFFFFF"/>
                  </a:solidFill>
                  <a:effectLst/>
                  <a:uLnTx/>
                  <a:uFillTx/>
                  <a:latin typeface="Arial"/>
                  <a:ea typeface="+mn-ea"/>
                  <a:cs typeface="Arial"/>
                </a:rPr>
                <a:t> </a:t>
              </a:r>
              <a:r>
                <a:rPr kumimoji="0" sz="2400" b="0" i="0" u="none" strike="noStrike" kern="1200" cap="none" spc="-5" normalizeH="0" baseline="0" noProof="0">
                  <a:ln>
                    <a:noFill/>
                  </a:ln>
                  <a:solidFill>
                    <a:srgbClr val="FFFFFF"/>
                  </a:solidFill>
                  <a:effectLst/>
                  <a:uLnTx/>
                  <a:uFillTx/>
                  <a:latin typeface="Arial"/>
                  <a:ea typeface="+mn-ea"/>
                  <a:cs typeface="Arial"/>
                </a:rPr>
                <a:t>in</a:t>
              </a:r>
              <a:r>
                <a:rPr kumimoji="0" sz="2400" b="0" i="0" u="none" strike="noStrike" kern="1200" cap="none" spc="-15" normalizeH="0" baseline="0" noProof="0">
                  <a:ln>
                    <a:noFill/>
                  </a:ln>
                  <a:solidFill>
                    <a:srgbClr val="FFFFFF"/>
                  </a:solidFill>
                  <a:effectLst/>
                  <a:uLnTx/>
                  <a:uFillTx/>
                  <a:latin typeface="Arial"/>
                  <a:ea typeface="+mn-ea"/>
                  <a:cs typeface="Arial"/>
                </a:rPr>
                <a:t> </a:t>
              </a:r>
              <a:r>
                <a:rPr kumimoji="0" sz="2400" b="0" i="0" u="none" strike="noStrike" kern="1200" cap="none" spc="-30" normalizeH="0" baseline="0" noProof="0">
                  <a:ln>
                    <a:noFill/>
                  </a:ln>
                  <a:solidFill>
                    <a:srgbClr val="FFFFFF"/>
                  </a:solidFill>
                  <a:effectLst/>
                  <a:uLnTx/>
                  <a:uFillTx/>
                  <a:latin typeface="Arial"/>
                  <a:ea typeface="+mn-ea"/>
                  <a:cs typeface="Arial"/>
                </a:rPr>
                <a:t>past</a:t>
              </a:r>
              <a:r>
                <a:rPr kumimoji="0" sz="2400" b="0" i="0" u="none" strike="noStrike" kern="1200" cap="none" spc="60" normalizeH="0" baseline="0" noProof="0">
                  <a:ln>
                    <a:noFill/>
                  </a:ln>
                  <a:solidFill>
                    <a:srgbClr val="FFFFFF"/>
                  </a:solidFill>
                  <a:effectLst/>
                  <a:uLnTx/>
                  <a:uFillTx/>
                  <a:latin typeface="Arial"/>
                  <a:ea typeface="+mn-ea"/>
                  <a:cs typeface="Arial"/>
                </a:rPr>
                <a:t> </a:t>
              </a:r>
              <a:r>
                <a:rPr kumimoji="0" sz="2400" b="0" i="0" u="none" strike="noStrike" kern="1200" cap="none" spc="-40" normalizeH="0" baseline="0" noProof="0">
                  <a:ln>
                    <a:noFill/>
                  </a:ln>
                  <a:solidFill>
                    <a:srgbClr val="FFFFFF"/>
                  </a:solidFill>
                  <a:effectLst/>
                  <a:uLnTx/>
                  <a:uFillTx/>
                  <a:latin typeface="Arial"/>
                  <a:ea typeface="+mn-ea"/>
                  <a:cs typeface="Arial"/>
                </a:rPr>
                <a:t>decade </a:t>
              </a:r>
              <a:r>
                <a:rPr kumimoji="0" sz="2400" b="0" i="0" u="none" strike="noStrike" kern="1200" cap="none" spc="-655" normalizeH="0" baseline="0" noProof="0">
                  <a:ln>
                    <a:noFill/>
                  </a:ln>
                  <a:solidFill>
                    <a:srgbClr val="FFFFFF"/>
                  </a:solidFill>
                  <a:effectLst/>
                  <a:uLnTx/>
                  <a:uFillTx/>
                  <a:latin typeface="Arial"/>
                  <a:ea typeface="+mn-ea"/>
                  <a:cs typeface="Arial"/>
                </a:rPr>
                <a:t> </a:t>
              </a:r>
              <a:r>
                <a:rPr kumimoji="0" lang="en-US" sz="2400" b="0" i="0" u="none" strike="noStrike" kern="1200" cap="none" spc="10" normalizeH="0" baseline="0" noProof="0">
                  <a:ln>
                    <a:noFill/>
                  </a:ln>
                  <a:solidFill>
                    <a:srgbClr val="FFFFFF"/>
                  </a:solidFill>
                  <a:effectLst/>
                  <a:uLnTx/>
                  <a:uFillTx/>
                  <a:latin typeface="Arial"/>
                  <a:ea typeface="+mn-ea"/>
                  <a:cs typeface="Arial"/>
                </a:rPr>
                <a:t>81% overall increase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9" name="TextBox 5">
              <a:extLst>
                <a:ext uri="{FF2B5EF4-FFF2-40B4-BE49-F238E27FC236}">
                  <a16:creationId xmlns:a16="http://schemas.microsoft.com/office/drawing/2014/main" id="{B5061A27-C427-0A3C-297F-B355AACD8AA7}"/>
                </a:ext>
              </a:extLst>
            </p:cNvPr>
            <p:cNvSpPr txBox="1"/>
            <p:nvPr/>
          </p:nvSpPr>
          <p:spPr>
            <a:xfrm>
              <a:off x="561975" y="1509731"/>
              <a:ext cx="4772025"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7,850+</a:t>
              </a:r>
            </a:p>
          </p:txBody>
        </p:sp>
        <p:sp>
          <p:nvSpPr>
            <p:cNvPr id="10" name="TextBox 7">
              <a:extLst>
                <a:ext uri="{FF2B5EF4-FFF2-40B4-BE49-F238E27FC236}">
                  <a16:creationId xmlns:a16="http://schemas.microsoft.com/office/drawing/2014/main" id="{BB914EA8-3AC1-9456-9481-B1ED19E7AA7A}"/>
                </a:ext>
              </a:extLst>
            </p:cNvPr>
            <p:cNvSpPr txBox="1"/>
            <p:nvPr/>
          </p:nvSpPr>
          <p:spPr>
            <a:xfrm>
              <a:off x="3048000" y="1752235"/>
              <a:ext cx="284511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5055"/>
                  </a:solidFill>
                  <a:effectLst/>
                  <a:uLnTx/>
                  <a:uFillTx/>
                  <a:latin typeface="Arial" panose="020B0604020202020204" pitchFamily="34" charset="0"/>
                  <a:ea typeface="+mn-ea"/>
                  <a:cs typeface="Arial" panose="020B0604020202020204" pitchFamily="34" charset="0"/>
                </a:rPr>
                <a:t>DOs joined the physician workforce in 2023</a:t>
              </a:r>
            </a:p>
          </p:txBody>
        </p:sp>
        <p:sp>
          <p:nvSpPr>
            <p:cNvPr id="11" name="TextBox 8">
              <a:extLst>
                <a:ext uri="{FF2B5EF4-FFF2-40B4-BE49-F238E27FC236}">
                  <a16:creationId xmlns:a16="http://schemas.microsoft.com/office/drawing/2014/main" id="{1CDE5621-2ECB-516C-774C-6212DD8E9181}"/>
                </a:ext>
              </a:extLst>
            </p:cNvPr>
            <p:cNvSpPr txBox="1"/>
            <p:nvPr/>
          </p:nvSpPr>
          <p:spPr>
            <a:xfrm>
              <a:off x="533400" y="2895600"/>
              <a:ext cx="4772025"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rgbClr val="1F497D">
                      <a:lumMod val="75000"/>
                    </a:srgbClr>
                  </a:solidFill>
                  <a:latin typeface="Arial" panose="020B0604020202020204" pitchFamily="34" charset="0"/>
                  <a:cs typeface="Arial" panose="020B0604020202020204" pitchFamily="34" charset="0"/>
                </a:rPr>
                <a:t>30</a:t>
              </a:r>
              <a:r>
                <a:rPr kumimoji="0" lang="en-US" sz="60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a:t>
              </a:r>
            </a:p>
          </p:txBody>
        </p:sp>
        <p:sp>
          <p:nvSpPr>
            <p:cNvPr id="12" name="TextBox 12">
              <a:extLst>
                <a:ext uri="{FF2B5EF4-FFF2-40B4-BE49-F238E27FC236}">
                  <a16:creationId xmlns:a16="http://schemas.microsoft.com/office/drawing/2014/main" id="{434EE1B5-13BB-F28B-49B5-4E2FA628CAEB}"/>
                </a:ext>
              </a:extLst>
            </p:cNvPr>
            <p:cNvSpPr txBox="1"/>
            <p:nvPr/>
          </p:nvSpPr>
          <p:spPr>
            <a:xfrm>
              <a:off x="2239645" y="2987817"/>
              <a:ext cx="3429000"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5055"/>
                  </a:solidFill>
                  <a:effectLst/>
                  <a:uLnTx/>
                  <a:uFillTx/>
                  <a:latin typeface="Arial" panose="020B0604020202020204" pitchFamily="34" charset="0"/>
                  <a:ea typeface="+mn-ea"/>
                  <a:cs typeface="Arial" panose="020B0604020202020204" pitchFamily="34" charset="0"/>
                </a:rPr>
                <a:t>increase in number of osteopathic physicians during the past five years</a:t>
              </a:r>
            </a:p>
          </p:txBody>
        </p:sp>
        <p:sp>
          <p:nvSpPr>
            <p:cNvPr id="13" name="TextBox 15">
              <a:extLst>
                <a:ext uri="{FF2B5EF4-FFF2-40B4-BE49-F238E27FC236}">
                  <a16:creationId xmlns:a16="http://schemas.microsoft.com/office/drawing/2014/main" id="{A63088EE-94A0-CD6B-4BB6-CDD6C5BF3063}"/>
                </a:ext>
              </a:extLst>
            </p:cNvPr>
            <p:cNvSpPr txBox="1"/>
            <p:nvPr/>
          </p:nvSpPr>
          <p:spPr>
            <a:xfrm>
              <a:off x="533400" y="4259000"/>
              <a:ext cx="4772025"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000" b="1">
                  <a:solidFill>
                    <a:srgbClr val="1F497D">
                      <a:lumMod val="75000"/>
                    </a:srgbClr>
                  </a:solidFill>
                  <a:latin typeface="Arial" panose="020B0604020202020204" pitchFamily="34" charset="0"/>
                  <a:cs typeface="Arial" panose="020B0604020202020204" pitchFamily="34" charset="0"/>
                </a:rPr>
                <a:t>1</a:t>
              </a:r>
              <a:r>
                <a:rPr kumimoji="0" lang="en-US" sz="60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1%</a:t>
              </a:r>
            </a:p>
          </p:txBody>
        </p:sp>
        <p:sp>
          <p:nvSpPr>
            <p:cNvPr id="14" name="TextBox 18">
              <a:extLst>
                <a:ext uri="{FF2B5EF4-FFF2-40B4-BE49-F238E27FC236}">
                  <a16:creationId xmlns:a16="http://schemas.microsoft.com/office/drawing/2014/main" id="{4CE47993-FC74-B711-0F63-0A8BE244A057}"/>
                </a:ext>
              </a:extLst>
            </p:cNvPr>
            <p:cNvSpPr txBox="1"/>
            <p:nvPr/>
          </p:nvSpPr>
          <p:spPr>
            <a:xfrm>
              <a:off x="2209800" y="4459069"/>
              <a:ext cx="34290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4B5055"/>
                  </a:solidFill>
                  <a:latin typeface="Arial" panose="020B0604020202020204" pitchFamily="34" charset="0"/>
                  <a:cs typeface="Arial" panose="020B0604020202020204" pitchFamily="34" charset="0"/>
                </a:rPr>
                <a:t>of the U.S. physician population is composed of DOs</a:t>
              </a:r>
              <a:endParaRPr kumimoji="0" lang="en-US" sz="1800" b="0" i="0" u="none" strike="noStrike" kern="1200" cap="none" spc="0" normalizeH="0" baseline="0" noProof="0" dirty="0">
                <a:ln>
                  <a:noFill/>
                </a:ln>
                <a:solidFill>
                  <a:srgbClr val="4B5055"/>
                </a:solidFill>
                <a:effectLst/>
                <a:uLnTx/>
                <a:uFillTx/>
                <a:latin typeface="Arial" panose="020B0604020202020204" pitchFamily="34" charset="0"/>
                <a:ea typeface="+mn-ea"/>
                <a:cs typeface="Arial" panose="020B0604020202020204" pitchFamily="34" charset="0"/>
              </a:endParaRPr>
            </a:p>
          </p:txBody>
        </p:sp>
        <p:pic>
          <p:nvPicPr>
            <p:cNvPr id="15" name="Picture 14">
              <a:extLst>
                <a:ext uri="{FF2B5EF4-FFF2-40B4-BE49-F238E27FC236}">
                  <a16:creationId xmlns:a16="http://schemas.microsoft.com/office/drawing/2014/main" id="{63E8C934-2ACB-5DD4-BF35-E17FAC78E76C}"/>
                </a:ext>
              </a:extLst>
            </p:cNvPr>
            <p:cNvPicPr>
              <a:picLocks noChangeAspect="1"/>
            </p:cNvPicPr>
            <p:nvPr/>
          </p:nvPicPr>
          <p:blipFill>
            <a:blip r:embed="rId3" cstate="print">
              <a:extLst>
                <a:ext uri="{28A0092B-C50C-407E-A947-70E740481C1C}">
                  <a14:useLocalDpi xmlns:a14="http://schemas.microsoft.com/office/drawing/2010/main"/>
                </a:ext>
              </a:extLst>
            </a:blip>
            <a:srcRect/>
            <a:stretch/>
          </p:blipFill>
          <p:spPr>
            <a:xfrm>
              <a:off x="5685211" y="1261320"/>
              <a:ext cx="5989954" cy="4628601"/>
            </a:xfrm>
            <a:prstGeom prst="rect">
              <a:avLst/>
            </a:prstGeom>
          </p:spPr>
        </p:pic>
      </p:grpSp>
      <p:sp>
        <p:nvSpPr>
          <p:cNvPr id="4" name="Title 3">
            <a:extLst>
              <a:ext uri="{FF2B5EF4-FFF2-40B4-BE49-F238E27FC236}">
                <a16:creationId xmlns:a16="http://schemas.microsoft.com/office/drawing/2014/main" id="{8BCAED3E-11A9-F9A6-0347-BC2DE5F6BBDC}"/>
              </a:ext>
            </a:extLst>
          </p:cNvPr>
          <p:cNvSpPr>
            <a:spLocks noGrp="1"/>
          </p:cNvSpPr>
          <p:nvPr>
            <p:ph type="title"/>
          </p:nvPr>
        </p:nvSpPr>
        <p:spPr/>
        <p:txBody>
          <a:bodyPr/>
          <a:lstStyle/>
          <a:p>
            <a:r>
              <a:rPr lang="en-US" dirty="0"/>
              <a:t>Growth in the Osteopathic Profession</a:t>
            </a:r>
          </a:p>
        </p:txBody>
      </p:sp>
      <p:sp>
        <p:nvSpPr>
          <p:cNvPr id="5" name="Footer Placeholder 4">
            <a:extLst>
              <a:ext uri="{FF2B5EF4-FFF2-40B4-BE49-F238E27FC236}">
                <a16:creationId xmlns:a16="http://schemas.microsoft.com/office/drawing/2014/main" id="{42CA7CBF-2DD8-AFCC-DC5E-C79A88C8350B}"/>
              </a:ext>
            </a:extLst>
          </p:cNvPr>
          <p:cNvSpPr>
            <a:spLocks noGrp="1"/>
          </p:cNvSpPr>
          <p:nvPr>
            <p:ph type="ftr" sz="quarter" idx="3"/>
          </p:nvPr>
        </p:nvSpPr>
        <p:spPr/>
        <p:txBody>
          <a:bodyPr/>
          <a:lstStyle/>
          <a:p>
            <a:r>
              <a:rPr lang="en-US"/>
              <a:t>Name of Meeting – Month Date, Year (ie: ABC Meeting – January, 18, 2024)</a:t>
            </a:r>
            <a:endParaRPr lang="en-US" dirty="0"/>
          </a:p>
        </p:txBody>
      </p:sp>
    </p:spTree>
    <p:extLst>
      <p:ext uri="{BB962C8B-B14F-4D97-AF65-F5344CB8AC3E}">
        <p14:creationId xmlns:p14="http://schemas.microsoft.com/office/powerpoint/2010/main" val="14483757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1BBE6507-EC07-FE1B-8B45-F0B84354AC48}"/>
              </a:ext>
            </a:extLst>
          </p:cNvPr>
          <p:cNvGrpSpPr/>
          <p:nvPr/>
        </p:nvGrpSpPr>
        <p:grpSpPr>
          <a:xfrm>
            <a:off x="567382" y="1283368"/>
            <a:ext cx="10998976" cy="4584440"/>
            <a:chOff x="714375" y="1219200"/>
            <a:chExt cx="10993069" cy="4556773"/>
          </a:xfrm>
        </p:grpSpPr>
        <p:sp>
          <p:nvSpPr>
            <p:cNvPr id="9" name="object 3">
              <a:extLst>
                <a:ext uri="{FF2B5EF4-FFF2-40B4-BE49-F238E27FC236}">
                  <a16:creationId xmlns:a16="http://schemas.microsoft.com/office/drawing/2014/main" id="{EEDDA13E-E60D-79EE-DED5-08DABFD2F223}"/>
                </a:ext>
              </a:extLst>
            </p:cNvPr>
            <p:cNvSpPr txBox="1"/>
            <p:nvPr/>
          </p:nvSpPr>
          <p:spPr>
            <a:xfrm>
              <a:off x="714375" y="2525394"/>
              <a:ext cx="3134995" cy="1385636"/>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2755"/>
                </a:lnSpc>
                <a:spcBef>
                  <a:spcPts val="105"/>
                </a:spcBef>
              </a:pPr>
              <a:r>
                <a:rPr sz="2400" spc="-25">
                  <a:solidFill>
                    <a:srgbClr val="FFFFFF"/>
                  </a:solidFill>
                  <a:latin typeface="Arial"/>
                  <a:cs typeface="Arial"/>
                </a:rPr>
                <a:t>Osteopathic</a:t>
              </a:r>
              <a:r>
                <a:rPr sz="2400" spc="190">
                  <a:solidFill>
                    <a:srgbClr val="FFFFFF"/>
                  </a:solidFill>
                  <a:latin typeface="Arial"/>
                  <a:cs typeface="Arial"/>
                </a:rPr>
                <a:t> </a:t>
              </a:r>
              <a:r>
                <a:rPr sz="2400" spc="-15">
                  <a:solidFill>
                    <a:srgbClr val="FFFFFF"/>
                  </a:solidFill>
                  <a:latin typeface="Arial"/>
                  <a:cs typeface="Arial"/>
                </a:rPr>
                <a:t>medicine</a:t>
              </a:r>
              <a:endParaRPr sz="2400">
                <a:latin typeface="Arial"/>
                <a:cs typeface="Arial"/>
              </a:endParaRPr>
            </a:p>
            <a:p>
              <a:pPr marR="8890" algn="ctr">
                <a:lnSpc>
                  <a:spcPts val="2590"/>
                </a:lnSpc>
              </a:pPr>
              <a:r>
                <a:rPr sz="2400" spc="-20">
                  <a:solidFill>
                    <a:srgbClr val="FFFFFF"/>
                  </a:solidFill>
                  <a:latin typeface="Arial"/>
                  <a:cs typeface="Arial"/>
                </a:rPr>
                <a:t>has</a:t>
              </a:r>
              <a:r>
                <a:rPr sz="2400" spc="-35">
                  <a:solidFill>
                    <a:srgbClr val="FFFFFF"/>
                  </a:solidFill>
                  <a:latin typeface="Arial"/>
                  <a:cs typeface="Arial"/>
                </a:rPr>
                <a:t> </a:t>
              </a:r>
              <a:r>
                <a:rPr sz="2400" spc="-20">
                  <a:solidFill>
                    <a:srgbClr val="FFFFFF"/>
                  </a:solidFill>
                  <a:latin typeface="Arial"/>
                  <a:cs typeface="Arial"/>
                </a:rPr>
                <a:t>grown:</a:t>
              </a:r>
              <a:endParaRPr sz="2400">
                <a:latin typeface="Arial"/>
                <a:cs typeface="Arial"/>
              </a:endParaRPr>
            </a:p>
            <a:p>
              <a:pPr marL="136525" marR="95885" indent="57150" algn="ctr">
                <a:lnSpc>
                  <a:spcPts val="2630"/>
                </a:lnSpc>
                <a:spcBef>
                  <a:spcPts val="130"/>
                </a:spcBef>
              </a:pPr>
              <a:r>
                <a:rPr lang="en-US" sz="2400" spc="10">
                  <a:solidFill>
                    <a:srgbClr val="FFFFFF"/>
                  </a:solidFill>
                  <a:latin typeface="Arial"/>
                  <a:cs typeface="Arial"/>
                </a:rPr>
                <a:t>77</a:t>
              </a:r>
              <a:r>
                <a:rPr sz="2400" spc="10">
                  <a:solidFill>
                    <a:srgbClr val="FFFFFF"/>
                  </a:solidFill>
                  <a:latin typeface="Arial"/>
                  <a:cs typeface="Arial"/>
                </a:rPr>
                <a:t>%</a:t>
              </a:r>
              <a:r>
                <a:rPr sz="2400" spc="-60">
                  <a:solidFill>
                    <a:srgbClr val="FFFFFF"/>
                  </a:solidFill>
                  <a:latin typeface="Arial"/>
                  <a:cs typeface="Arial"/>
                </a:rPr>
                <a:t> </a:t>
              </a:r>
              <a:r>
                <a:rPr sz="2400" spc="-5">
                  <a:solidFill>
                    <a:srgbClr val="FFFFFF"/>
                  </a:solidFill>
                  <a:latin typeface="Arial"/>
                  <a:cs typeface="Arial"/>
                </a:rPr>
                <a:t>in</a:t>
              </a:r>
              <a:r>
                <a:rPr sz="2400" spc="-15">
                  <a:solidFill>
                    <a:srgbClr val="FFFFFF"/>
                  </a:solidFill>
                  <a:latin typeface="Arial"/>
                  <a:cs typeface="Arial"/>
                </a:rPr>
                <a:t> </a:t>
              </a:r>
              <a:r>
                <a:rPr sz="2400" spc="-30">
                  <a:solidFill>
                    <a:srgbClr val="FFFFFF"/>
                  </a:solidFill>
                  <a:latin typeface="Arial"/>
                  <a:cs typeface="Arial"/>
                </a:rPr>
                <a:t>past</a:t>
              </a:r>
              <a:r>
                <a:rPr sz="2400" spc="60">
                  <a:solidFill>
                    <a:srgbClr val="FFFFFF"/>
                  </a:solidFill>
                  <a:latin typeface="Arial"/>
                  <a:cs typeface="Arial"/>
                </a:rPr>
                <a:t> </a:t>
              </a:r>
              <a:r>
                <a:rPr sz="2400" spc="-40">
                  <a:solidFill>
                    <a:srgbClr val="FFFFFF"/>
                  </a:solidFill>
                  <a:latin typeface="Arial"/>
                  <a:cs typeface="Arial"/>
                </a:rPr>
                <a:t>decade </a:t>
              </a:r>
              <a:r>
                <a:rPr sz="2400" spc="-655">
                  <a:solidFill>
                    <a:srgbClr val="FFFFFF"/>
                  </a:solidFill>
                  <a:latin typeface="Arial"/>
                  <a:cs typeface="Arial"/>
                </a:rPr>
                <a:t> </a:t>
              </a:r>
              <a:r>
                <a:rPr lang="en-US" sz="2400" spc="10">
                  <a:solidFill>
                    <a:srgbClr val="FFFFFF"/>
                  </a:solidFill>
                  <a:latin typeface="Arial"/>
                  <a:cs typeface="Arial"/>
                </a:rPr>
                <a:t>81% overall increase</a:t>
              </a:r>
              <a:endParaRPr sz="2400">
                <a:latin typeface="Arial"/>
                <a:cs typeface="Arial"/>
              </a:endParaRPr>
            </a:p>
          </p:txBody>
        </p:sp>
        <p:sp>
          <p:nvSpPr>
            <p:cNvPr id="10" name="object 3">
              <a:extLst>
                <a:ext uri="{FF2B5EF4-FFF2-40B4-BE49-F238E27FC236}">
                  <a16:creationId xmlns:a16="http://schemas.microsoft.com/office/drawing/2014/main" id="{B8E20824-3001-75FC-0BF0-3AEA7218C9A8}"/>
                </a:ext>
              </a:extLst>
            </p:cNvPr>
            <p:cNvSpPr txBox="1"/>
            <p:nvPr/>
          </p:nvSpPr>
          <p:spPr>
            <a:xfrm>
              <a:off x="714375" y="2525394"/>
              <a:ext cx="3134995" cy="1385636"/>
            </a:xfrm>
            <a:prstGeom prst="rect">
              <a:avLst/>
            </a:prstGeom>
          </p:spPr>
          <p:txBody>
            <a:bodyPr vert="horz" wrap="square" lIns="0" tIns="13335" rIns="0" bIns="0"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ts val="2755"/>
                </a:lnSpc>
                <a:spcBef>
                  <a:spcPts val="105"/>
                </a:spcBef>
                <a:spcAft>
                  <a:spcPts val="0"/>
                </a:spcAft>
                <a:buClrTx/>
                <a:buSzTx/>
                <a:buFontTx/>
                <a:buNone/>
                <a:tabLst/>
                <a:defRPr/>
              </a:pPr>
              <a:r>
                <a:rPr kumimoji="0" sz="2400" b="0" i="0" u="none" strike="noStrike" kern="1200" cap="none" spc="-25" normalizeH="0" baseline="0" noProof="0">
                  <a:ln>
                    <a:noFill/>
                  </a:ln>
                  <a:solidFill>
                    <a:srgbClr val="FFFFFF"/>
                  </a:solidFill>
                  <a:effectLst/>
                  <a:uLnTx/>
                  <a:uFillTx/>
                  <a:latin typeface="Arial"/>
                  <a:ea typeface="+mn-ea"/>
                  <a:cs typeface="Arial"/>
                </a:rPr>
                <a:t>Osteopathic</a:t>
              </a:r>
              <a:r>
                <a:rPr kumimoji="0" sz="2400" b="0" i="0" u="none" strike="noStrike" kern="1200" cap="none" spc="190" normalizeH="0" baseline="0" noProof="0">
                  <a:ln>
                    <a:noFill/>
                  </a:ln>
                  <a:solidFill>
                    <a:srgbClr val="FFFFFF"/>
                  </a:solidFill>
                  <a:effectLst/>
                  <a:uLnTx/>
                  <a:uFillTx/>
                  <a:latin typeface="Arial"/>
                  <a:ea typeface="+mn-ea"/>
                  <a:cs typeface="Arial"/>
                </a:rPr>
                <a:t> </a:t>
              </a:r>
              <a:r>
                <a:rPr kumimoji="0" sz="2400" b="0" i="0" u="none" strike="noStrike" kern="1200" cap="none" spc="-15" normalizeH="0" baseline="0" noProof="0">
                  <a:ln>
                    <a:noFill/>
                  </a:ln>
                  <a:solidFill>
                    <a:srgbClr val="FFFFFF"/>
                  </a:solidFill>
                  <a:effectLst/>
                  <a:uLnTx/>
                  <a:uFillTx/>
                  <a:latin typeface="Arial"/>
                  <a:ea typeface="+mn-ea"/>
                  <a:cs typeface="Arial"/>
                </a:rPr>
                <a:t>medicine</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0" marR="8890" lvl="0" indent="0" algn="ctr" defTabSz="914400" rtl="0" eaLnBrk="1" fontAlgn="auto" latinLnBrk="0" hangingPunct="1">
                <a:lnSpc>
                  <a:spcPts val="2590"/>
                </a:lnSpc>
                <a:spcBef>
                  <a:spcPts val="0"/>
                </a:spcBef>
                <a:spcAft>
                  <a:spcPts val="0"/>
                </a:spcAft>
                <a:buClrTx/>
                <a:buSzTx/>
                <a:buFontTx/>
                <a:buNone/>
                <a:tabLst/>
                <a:defRPr/>
              </a:pPr>
              <a:r>
                <a:rPr kumimoji="0" sz="2400" b="0" i="0" u="none" strike="noStrike" kern="1200" cap="none" spc="-20" normalizeH="0" baseline="0" noProof="0">
                  <a:ln>
                    <a:noFill/>
                  </a:ln>
                  <a:solidFill>
                    <a:srgbClr val="FFFFFF"/>
                  </a:solidFill>
                  <a:effectLst/>
                  <a:uLnTx/>
                  <a:uFillTx/>
                  <a:latin typeface="Arial"/>
                  <a:ea typeface="+mn-ea"/>
                  <a:cs typeface="Arial"/>
                </a:rPr>
                <a:t>has</a:t>
              </a:r>
              <a:r>
                <a:rPr kumimoji="0" sz="2400" b="0" i="0" u="none" strike="noStrike" kern="1200" cap="none" spc="-35" normalizeH="0" baseline="0" noProof="0">
                  <a:ln>
                    <a:noFill/>
                  </a:ln>
                  <a:solidFill>
                    <a:srgbClr val="FFFFFF"/>
                  </a:solidFill>
                  <a:effectLst/>
                  <a:uLnTx/>
                  <a:uFillTx/>
                  <a:latin typeface="Arial"/>
                  <a:ea typeface="+mn-ea"/>
                  <a:cs typeface="Arial"/>
                </a:rPr>
                <a:t> </a:t>
              </a:r>
              <a:r>
                <a:rPr kumimoji="0" sz="2400" b="0" i="0" u="none" strike="noStrike" kern="1200" cap="none" spc="-20" normalizeH="0" baseline="0" noProof="0">
                  <a:ln>
                    <a:noFill/>
                  </a:ln>
                  <a:solidFill>
                    <a:srgbClr val="FFFFFF"/>
                  </a:solidFill>
                  <a:effectLst/>
                  <a:uLnTx/>
                  <a:uFillTx/>
                  <a:latin typeface="Arial"/>
                  <a:ea typeface="+mn-ea"/>
                  <a:cs typeface="Arial"/>
                </a:rPr>
                <a:t>grown:</a:t>
              </a:r>
              <a:endParaRPr kumimoji="0" sz="2400" b="0" i="0" u="none" strike="noStrike" kern="1200" cap="none" spc="0" normalizeH="0" baseline="0" noProof="0">
                <a:ln>
                  <a:noFill/>
                </a:ln>
                <a:solidFill>
                  <a:prstClr val="black"/>
                </a:solidFill>
                <a:effectLst/>
                <a:uLnTx/>
                <a:uFillTx/>
                <a:latin typeface="Arial"/>
                <a:ea typeface="+mn-ea"/>
                <a:cs typeface="Arial"/>
              </a:endParaRPr>
            </a:p>
            <a:p>
              <a:pPr marL="136525" marR="95885" lvl="0" indent="57150" algn="ctr" defTabSz="914400" rtl="0" eaLnBrk="1" fontAlgn="auto" latinLnBrk="0" hangingPunct="1">
                <a:lnSpc>
                  <a:spcPts val="2630"/>
                </a:lnSpc>
                <a:spcBef>
                  <a:spcPts val="130"/>
                </a:spcBef>
                <a:spcAft>
                  <a:spcPts val="0"/>
                </a:spcAft>
                <a:buClrTx/>
                <a:buSzTx/>
                <a:buFontTx/>
                <a:buNone/>
                <a:tabLst/>
                <a:defRPr/>
              </a:pPr>
              <a:r>
                <a:rPr kumimoji="0" lang="en-US" sz="2400" b="0" i="0" u="none" strike="noStrike" kern="1200" cap="none" spc="10" normalizeH="0" baseline="0" noProof="0">
                  <a:ln>
                    <a:noFill/>
                  </a:ln>
                  <a:solidFill>
                    <a:srgbClr val="FFFFFF"/>
                  </a:solidFill>
                  <a:effectLst/>
                  <a:uLnTx/>
                  <a:uFillTx/>
                  <a:latin typeface="Arial"/>
                  <a:ea typeface="+mn-ea"/>
                  <a:cs typeface="Arial"/>
                </a:rPr>
                <a:t>77</a:t>
              </a:r>
              <a:r>
                <a:rPr kumimoji="0" sz="2400" b="0" i="0" u="none" strike="noStrike" kern="1200" cap="none" spc="10" normalizeH="0" baseline="0" noProof="0">
                  <a:ln>
                    <a:noFill/>
                  </a:ln>
                  <a:solidFill>
                    <a:srgbClr val="FFFFFF"/>
                  </a:solidFill>
                  <a:effectLst/>
                  <a:uLnTx/>
                  <a:uFillTx/>
                  <a:latin typeface="Arial"/>
                  <a:ea typeface="+mn-ea"/>
                  <a:cs typeface="Arial"/>
                </a:rPr>
                <a:t>%</a:t>
              </a:r>
              <a:r>
                <a:rPr kumimoji="0" sz="2400" b="0" i="0" u="none" strike="noStrike" kern="1200" cap="none" spc="-60" normalizeH="0" baseline="0" noProof="0">
                  <a:ln>
                    <a:noFill/>
                  </a:ln>
                  <a:solidFill>
                    <a:srgbClr val="FFFFFF"/>
                  </a:solidFill>
                  <a:effectLst/>
                  <a:uLnTx/>
                  <a:uFillTx/>
                  <a:latin typeface="Arial"/>
                  <a:ea typeface="+mn-ea"/>
                  <a:cs typeface="Arial"/>
                </a:rPr>
                <a:t> </a:t>
              </a:r>
              <a:r>
                <a:rPr kumimoji="0" sz="2400" b="0" i="0" u="none" strike="noStrike" kern="1200" cap="none" spc="-5" normalizeH="0" baseline="0" noProof="0">
                  <a:ln>
                    <a:noFill/>
                  </a:ln>
                  <a:solidFill>
                    <a:srgbClr val="FFFFFF"/>
                  </a:solidFill>
                  <a:effectLst/>
                  <a:uLnTx/>
                  <a:uFillTx/>
                  <a:latin typeface="Arial"/>
                  <a:ea typeface="+mn-ea"/>
                  <a:cs typeface="Arial"/>
                </a:rPr>
                <a:t>in</a:t>
              </a:r>
              <a:r>
                <a:rPr kumimoji="0" sz="2400" b="0" i="0" u="none" strike="noStrike" kern="1200" cap="none" spc="-15" normalizeH="0" baseline="0" noProof="0">
                  <a:ln>
                    <a:noFill/>
                  </a:ln>
                  <a:solidFill>
                    <a:srgbClr val="FFFFFF"/>
                  </a:solidFill>
                  <a:effectLst/>
                  <a:uLnTx/>
                  <a:uFillTx/>
                  <a:latin typeface="Arial"/>
                  <a:ea typeface="+mn-ea"/>
                  <a:cs typeface="Arial"/>
                </a:rPr>
                <a:t> </a:t>
              </a:r>
              <a:r>
                <a:rPr kumimoji="0" sz="2400" b="0" i="0" u="none" strike="noStrike" kern="1200" cap="none" spc="-30" normalizeH="0" baseline="0" noProof="0">
                  <a:ln>
                    <a:noFill/>
                  </a:ln>
                  <a:solidFill>
                    <a:srgbClr val="FFFFFF"/>
                  </a:solidFill>
                  <a:effectLst/>
                  <a:uLnTx/>
                  <a:uFillTx/>
                  <a:latin typeface="Arial"/>
                  <a:ea typeface="+mn-ea"/>
                  <a:cs typeface="Arial"/>
                </a:rPr>
                <a:t>past</a:t>
              </a:r>
              <a:r>
                <a:rPr kumimoji="0" sz="2400" b="0" i="0" u="none" strike="noStrike" kern="1200" cap="none" spc="60" normalizeH="0" baseline="0" noProof="0">
                  <a:ln>
                    <a:noFill/>
                  </a:ln>
                  <a:solidFill>
                    <a:srgbClr val="FFFFFF"/>
                  </a:solidFill>
                  <a:effectLst/>
                  <a:uLnTx/>
                  <a:uFillTx/>
                  <a:latin typeface="Arial"/>
                  <a:ea typeface="+mn-ea"/>
                  <a:cs typeface="Arial"/>
                </a:rPr>
                <a:t> </a:t>
              </a:r>
              <a:r>
                <a:rPr kumimoji="0" sz="2400" b="0" i="0" u="none" strike="noStrike" kern="1200" cap="none" spc="-40" normalizeH="0" baseline="0" noProof="0">
                  <a:ln>
                    <a:noFill/>
                  </a:ln>
                  <a:solidFill>
                    <a:srgbClr val="FFFFFF"/>
                  </a:solidFill>
                  <a:effectLst/>
                  <a:uLnTx/>
                  <a:uFillTx/>
                  <a:latin typeface="Arial"/>
                  <a:ea typeface="+mn-ea"/>
                  <a:cs typeface="Arial"/>
                </a:rPr>
                <a:t>decade </a:t>
              </a:r>
              <a:r>
                <a:rPr kumimoji="0" sz="2400" b="0" i="0" u="none" strike="noStrike" kern="1200" cap="none" spc="-655" normalizeH="0" baseline="0" noProof="0">
                  <a:ln>
                    <a:noFill/>
                  </a:ln>
                  <a:solidFill>
                    <a:srgbClr val="FFFFFF"/>
                  </a:solidFill>
                  <a:effectLst/>
                  <a:uLnTx/>
                  <a:uFillTx/>
                  <a:latin typeface="Arial"/>
                  <a:ea typeface="+mn-ea"/>
                  <a:cs typeface="Arial"/>
                </a:rPr>
                <a:t> </a:t>
              </a:r>
              <a:r>
                <a:rPr kumimoji="0" lang="en-US" sz="2400" b="0" i="0" u="none" strike="noStrike" kern="1200" cap="none" spc="10" normalizeH="0" baseline="0" noProof="0">
                  <a:ln>
                    <a:noFill/>
                  </a:ln>
                  <a:solidFill>
                    <a:srgbClr val="FFFFFF"/>
                  </a:solidFill>
                  <a:effectLst/>
                  <a:uLnTx/>
                  <a:uFillTx/>
                  <a:latin typeface="Arial"/>
                  <a:ea typeface="+mn-ea"/>
                  <a:cs typeface="Arial"/>
                </a:rPr>
                <a:t>81% overall increase</a:t>
              </a:r>
              <a:endParaRPr kumimoji="0" sz="2400" b="0" i="0" u="none" strike="noStrike" kern="1200" cap="none" spc="0" normalizeH="0" baseline="0" noProof="0">
                <a:ln>
                  <a:noFill/>
                </a:ln>
                <a:solidFill>
                  <a:prstClr val="black"/>
                </a:solidFill>
                <a:effectLst/>
                <a:uLnTx/>
                <a:uFillTx/>
                <a:latin typeface="Arial"/>
                <a:ea typeface="+mn-ea"/>
                <a:cs typeface="Arial"/>
              </a:endParaRPr>
            </a:p>
          </p:txBody>
        </p:sp>
        <p:sp>
          <p:nvSpPr>
            <p:cNvPr id="11" name="TextBox 9">
              <a:extLst>
                <a:ext uri="{FF2B5EF4-FFF2-40B4-BE49-F238E27FC236}">
                  <a16:creationId xmlns:a16="http://schemas.microsoft.com/office/drawing/2014/main" id="{817A0ACB-54A0-7536-2DC5-69C0F4809590}"/>
                </a:ext>
              </a:extLst>
            </p:cNvPr>
            <p:cNvSpPr txBox="1"/>
            <p:nvPr/>
          </p:nvSpPr>
          <p:spPr>
            <a:xfrm>
              <a:off x="1174907" y="1246215"/>
              <a:ext cx="2213929"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57%</a:t>
              </a:r>
            </a:p>
          </p:txBody>
        </p:sp>
        <p:sp>
          <p:nvSpPr>
            <p:cNvPr id="12" name="TextBox 12">
              <a:extLst>
                <a:ext uri="{FF2B5EF4-FFF2-40B4-BE49-F238E27FC236}">
                  <a16:creationId xmlns:a16="http://schemas.microsoft.com/office/drawing/2014/main" id="{7C61C419-0F6E-29DF-E197-0307ED10344A}"/>
                </a:ext>
              </a:extLst>
            </p:cNvPr>
            <p:cNvSpPr txBox="1"/>
            <p:nvPr/>
          </p:nvSpPr>
          <p:spPr>
            <a:xfrm>
              <a:off x="919956" y="2251081"/>
              <a:ext cx="2213928"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5055"/>
                  </a:solidFill>
                  <a:effectLst/>
                  <a:uLnTx/>
                  <a:uFillTx/>
                  <a:latin typeface="Arial" panose="020B0604020202020204" pitchFamily="34" charset="0"/>
                  <a:ea typeface="+mn-ea"/>
                  <a:cs typeface="Arial" panose="020B0604020202020204" pitchFamily="34" charset="0"/>
                </a:rPr>
                <a:t>of DOs practice in primary care fields</a:t>
              </a:r>
            </a:p>
          </p:txBody>
        </p:sp>
        <p:sp>
          <p:nvSpPr>
            <p:cNvPr id="13" name="TextBox 15">
              <a:extLst>
                <a:ext uri="{FF2B5EF4-FFF2-40B4-BE49-F238E27FC236}">
                  <a16:creationId xmlns:a16="http://schemas.microsoft.com/office/drawing/2014/main" id="{F10453FD-A81E-53DE-A2F3-650D4980D254}"/>
                </a:ext>
              </a:extLst>
            </p:cNvPr>
            <p:cNvSpPr txBox="1"/>
            <p:nvPr/>
          </p:nvSpPr>
          <p:spPr>
            <a:xfrm>
              <a:off x="1110242" y="3632537"/>
              <a:ext cx="1833355" cy="1015663"/>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1F497D">
                      <a:lumMod val="75000"/>
                    </a:srgbClr>
                  </a:solidFill>
                  <a:effectLst/>
                  <a:uLnTx/>
                  <a:uFillTx/>
                  <a:latin typeface="Arial" panose="020B0604020202020204" pitchFamily="34" charset="0"/>
                  <a:ea typeface="+mn-ea"/>
                  <a:cs typeface="Arial" panose="020B0604020202020204" pitchFamily="34" charset="0"/>
                </a:rPr>
                <a:t>43%</a:t>
              </a:r>
            </a:p>
          </p:txBody>
        </p:sp>
        <p:sp>
          <p:nvSpPr>
            <p:cNvPr id="14" name="TextBox 16">
              <a:extLst>
                <a:ext uri="{FF2B5EF4-FFF2-40B4-BE49-F238E27FC236}">
                  <a16:creationId xmlns:a16="http://schemas.microsoft.com/office/drawing/2014/main" id="{EBA7F833-4BC3-C5A1-D6F3-858D755E47A2}"/>
                </a:ext>
              </a:extLst>
            </p:cNvPr>
            <p:cNvSpPr txBox="1"/>
            <p:nvPr/>
          </p:nvSpPr>
          <p:spPr>
            <a:xfrm>
              <a:off x="714375" y="4641158"/>
              <a:ext cx="278955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4B5055"/>
                  </a:solidFill>
                  <a:effectLst/>
                  <a:uLnTx/>
                  <a:uFillTx/>
                  <a:latin typeface="Arial" panose="020B0604020202020204" pitchFamily="34" charset="0"/>
                  <a:ea typeface="+mn-ea"/>
                  <a:cs typeface="Arial" panose="020B0604020202020204" pitchFamily="34" charset="0"/>
                </a:rPr>
                <a:t>of DOs practice in non-primary care specialties</a:t>
              </a:r>
            </a:p>
          </p:txBody>
        </p:sp>
        <p:graphicFrame>
          <p:nvGraphicFramePr>
            <p:cNvPr id="15" name="Chart 14">
              <a:extLst>
                <a:ext uri="{FF2B5EF4-FFF2-40B4-BE49-F238E27FC236}">
                  <a16:creationId xmlns:a16="http://schemas.microsoft.com/office/drawing/2014/main" id="{6D84761E-FCD8-620D-FBD2-176DE86B2214}"/>
                </a:ext>
              </a:extLst>
            </p:cNvPr>
            <p:cNvGraphicFramePr/>
            <p:nvPr/>
          </p:nvGraphicFramePr>
          <p:xfrm>
            <a:off x="4026318" y="1658696"/>
            <a:ext cx="7681126" cy="160201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962436FA-881E-4E28-6E47-38DC0AEC3138}"/>
                </a:ext>
              </a:extLst>
            </p:cNvPr>
            <p:cNvGraphicFramePr/>
            <p:nvPr>
              <p:extLst>
                <p:ext uri="{D42A27DB-BD31-4B8C-83A1-F6EECF244321}">
                  <p14:modId xmlns:p14="http://schemas.microsoft.com/office/powerpoint/2010/main" val="1595030676"/>
                </p:ext>
              </p:extLst>
            </p:nvPr>
          </p:nvGraphicFramePr>
          <p:xfrm>
            <a:off x="4026318" y="3886200"/>
            <a:ext cx="7681126" cy="1889773"/>
          </p:xfrm>
          <a:graphic>
            <a:graphicData uri="http://schemas.openxmlformats.org/drawingml/2006/chart">
              <c:chart xmlns:c="http://schemas.openxmlformats.org/drawingml/2006/chart" xmlns:r="http://schemas.openxmlformats.org/officeDocument/2006/relationships" r:id="rId4"/>
            </a:graphicData>
          </a:graphic>
        </p:graphicFrame>
        <p:sp>
          <p:nvSpPr>
            <p:cNvPr id="17" name="TextBox 19">
              <a:extLst>
                <a:ext uri="{FF2B5EF4-FFF2-40B4-BE49-F238E27FC236}">
                  <a16:creationId xmlns:a16="http://schemas.microsoft.com/office/drawing/2014/main" id="{036B6821-1FA6-1AAD-BE9E-3665369F5165}"/>
                </a:ext>
              </a:extLst>
            </p:cNvPr>
            <p:cNvSpPr txBox="1"/>
            <p:nvPr/>
          </p:nvSpPr>
          <p:spPr>
            <a:xfrm>
              <a:off x="3886200" y="1219200"/>
              <a:ext cx="768112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Primary Care:</a:t>
              </a:r>
            </a:p>
          </p:txBody>
        </p:sp>
        <p:sp>
          <p:nvSpPr>
            <p:cNvPr id="18" name="TextBox 20">
              <a:extLst>
                <a:ext uri="{FF2B5EF4-FFF2-40B4-BE49-F238E27FC236}">
                  <a16:creationId xmlns:a16="http://schemas.microsoft.com/office/drawing/2014/main" id="{89C09EE5-C01C-C728-D0B6-6777480EBA68}"/>
                </a:ext>
              </a:extLst>
            </p:cNvPr>
            <p:cNvSpPr txBox="1"/>
            <p:nvPr/>
          </p:nvSpPr>
          <p:spPr>
            <a:xfrm>
              <a:off x="3886200" y="3429000"/>
              <a:ext cx="7681126" cy="40011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4F81BD">
                      <a:lumMod val="50000"/>
                    </a:srgbClr>
                  </a:solidFill>
                  <a:effectLst/>
                  <a:uLnTx/>
                  <a:uFillTx/>
                  <a:latin typeface="Arial" panose="020B0604020202020204" pitchFamily="34" charset="0"/>
                  <a:ea typeface="+mn-ea"/>
                  <a:cs typeface="Arial" panose="020B0604020202020204" pitchFamily="34" charset="0"/>
                </a:rPr>
                <a:t>Non-Primary Care:</a:t>
              </a:r>
            </a:p>
          </p:txBody>
        </p:sp>
      </p:grpSp>
      <p:sp>
        <p:nvSpPr>
          <p:cNvPr id="4" name="Title 3">
            <a:extLst>
              <a:ext uri="{FF2B5EF4-FFF2-40B4-BE49-F238E27FC236}">
                <a16:creationId xmlns:a16="http://schemas.microsoft.com/office/drawing/2014/main" id="{C7ECB830-13EA-A30B-5DED-F27A241F4D85}"/>
              </a:ext>
            </a:extLst>
          </p:cNvPr>
          <p:cNvSpPr>
            <a:spLocks noGrp="1"/>
          </p:cNvSpPr>
          <p:nvPr>
            <p:ph type="title"/>
          </p:nvPr>
        </p:nvSpPr>
        <p:spPr/>
        <p:txBody>
          <a:bodyPr/>
          <a:lstStyle/>
          <a:p>
            <a:r>
              <a:rPr lang="en-US" dirty="0"/>
              <a:t>Expansion Across Specialties</a:t>
            </a:r>
          </a:p>
        </p:txBody>
      </p:sp>
      <p:sp>
        <p:nvSpPr>
          <p:cNvPr id="5" name="Footer Placeholder 4">
            <a:extLst>
              <a:ext uri="{FF2B5EF4-FFF2-40B4-BE49-F238E27FC236}">
                <a16:creationId xmlns:a16="http://schemas.microsoft.com/office/drawing/2014/main" id="{43E75B42-938C-3D8A-2200-7FB67EF8440A}"/>
              </a:ext>
            </a:extLst>
          </p:cNvPr>
          <p:cNvSpPr>
            <a:spLocks noGrp="1"/>
          </p:cNvSpPr>
          <p:nvPr>
            <p:ph type="ftr" sz="quarter" idx="3"/>
          </p:nvPr>
        </p:nvSpPr>
        <p:spPr/>
        <p:txBody>
          <a:bodyPr/>
          <a:lstStyle/>
          <a:p>
            <a:r>
              <a:rPr lang="en-US"/>
              <a:t>Name of Meeting – Month Date, Year (ie: ABC Meeting – January, 18, 2024)</a:t>
            </a:r>
            <a:endParaRPr lang="en-US" dirty="0"/>
          </a:p>
        </p:txBody>
      </p:sp>
    </p:spTree>
    <p:extLst>
      <p:ext uri="{BB962C8B-B14F-4D97-AF65-F5344CB8AC3E}">
        <p14:creationId xmlns:p14="http://schemas.microsoft.com/office/powerpoint/2010/main" val="21335073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490986" y="1189521"/>
            <a:ext cx="6138790" cy="4348471"/>
          </a:xfrm>
        </p:spPr>
        <p:txBody>
          <a:bodyPr/>
          <a:lstStyle/>
          <a:p>
            <a:pPr marL="12066" marR="0" lvl="0" indent="0" algn="l" defTabSz="914400" rtl="0" eaLnBrk="1" fontAlgn="auto" latinLnBrk="0" hangingPunct="1">
              <a:lnSpc>
                <a:spcPct val="100000"/>
              </a:lnSpc>
              <a:spcBef>
                <a:spcPts val="1225"/>
              </a:spcBef>
              <a:spcAft>
                <a:spcPts val="0"/>
              </a:spcAft>
              <a:buClrTx/>
              <a:buSzTx/>
              <a:buFontTx/>
              <a:buNone/>
              <a:tabLst>
                <a:tab pos="469900" algn="l"/>
                <a:tab pos="470534" algn="l"/>
                <a:tab pos="2138045" algn="l"/>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2024 NRMP Match</a:t>
            </a:r>
            <a:endParaRPr lang="en-US" sz="2400" b="1" dirty="0">
              <a:solidFill>
                <a:prstClr val="black">
                  <a:lumMod val="75000"/>
                  <a:lumOff val="25000"/>
                </a:prstClr>
              </a:solidFill>
              <a:latin typeface="Arial" panose="020B0604020202020204" pitchFamily="34" charset="0"/>
              <a:ea typeface="Calibri" panose="020F0502020204030204" pitchFamily="34" charset="0"/>
              <a:cs typeface="Arial" panose="020B0604020202020204" pitchFamily="34" charset="0"/>
            </a:endParaRPr>
          </a:p>
          <a:p>
            <a:pPr marL="12066" marR="0" lvl="0" indent="0" algn="l" defTabSz="914400" rtl="0" eaLnBrk="1" fontAlgn="auto" latinLnBrk="0" hangingPunct="1">
              <a:lnSpc>
                <a:spcPct val="100000"/>
              </a:lnSpc>
              <a:spcBef>
                <a:spcPts val="1225"/>
              </a:spcBef>
              <a:spcAft>
                <a:spcPts val="0"/>
              </a:spcAft>
              <a:buClrTx/>
              <a:buSzTx/>
              <a:buFontTx/>
              <a:buNone/>
              <a:tabLst>
                <a:tab pos="469900" algn="l"/>
                <a:tab pos="470534" algn="l"/>
                <a:tab pos="2138045" algn="l"/>
              </a:tabLst>
              <a:defRPr/>
            </a:pPr>
            <a:endParaRPr kumimoji="0" lang="en-US" sz="800" b="0" i="0" u="none" strike="noStrike" kern="1200" cap="none" spc="0" normalizeH="0" baseline="0" noProof="0" dirty="0">
              <a:ln>
                <a:noFill/>
              </a:ln>
              <a:solidFill>
                <a:prstClr val="black">
                  <a:lumMod val="75000"/>
                  <a:lumOff val="25000"/>
                </a:prstClr>
              </a:solidFill>
              <a:effectLst/>
              <a:uLnTx/>
              <a:uFillTx/>
              <a:latin typeface="Arial" pitchFamily="34" charset="0"/>
              <a:ea typeface="Calibri" panose="020F0502020204030204" pitchFamily="34" charset="0"/>
              <a:cs typeface="Arial" pitchFamily="34" charset="0"/>
            </a:endParaRPr>
          </a:p>
          <a:p>
            <a:pPr marL="354966" indent="-342900">
              <a:lnSpc>
                <a:spcPct val="100000"/>
              </a:lnSpc>
              <a:spcBef>
                <a:spcPts val="0"/>
              </a:spcBef>
              <a:spcAft>
                <a:spcPts val="800"/>
              </a:spcAft>
              <a:tabLst>
                <a:tab pos="469900" algn="l"/>
                <a:tab pos="470534" algn="l"/>
                <a:tab pos="2138045" algn="l"/>
              </a:tabLst>
              <a:defRPr/>
            </a:pPr>
            <a:r>
              <a:rPr kumimoji="0" lang="en-US" b="0" i="0" u="none" strike="noStrike" kern="1200" cap="none" spc="0" normalizeH="0" baseline="0" noProof="0" dirty="0">
                <a:ln>
                  <a:noFill/>
                </a:ln>
                <a:solidFill>
                  <a:prstClr val="black">
                    <a:lumMod val="75000"/>
                    <a:lumOff val="25000"/>
                  </a:prstClr>
                </a:solidFill>
                <a:effectLst/>
                <a:uLnTx/>
                <a:uFillTx/>
                <a:latin typeface="Arial" pitchFamily="34" charset="0"/>
                <a:ea typeface="Calibri" panose="020F0502020204030204" pitchFamily="34" charset="0"/>
                <a:cs typeface="Arial" pitchFamily="34" charset="0"/>
              </a:rPr>
              <a:t>92.3% Match rate</a:t>
            </a:r>
          </a:p>
          <a:p>
            <a:pPr marL="354966" indent="-342900">
              <a:lnSpc>
                <a:spcPct val="100000"/>
              </a:lnSpc>
              <a:spcBef>
                <a:spcPts val="0"/>
              </a:spcBef>
              <a:spcAft>
                <a:spcPts val="800"/>
              </a:spcAft>
              <a:tabLst>
                <a:tab pos="469900" algn="l"/>
                <a:tab pos="470534" algn="l"/>
                <a:tab pos="2138045" algn="l"/>
              </a:tabLst>
              <a:defRPr/>
            </a:pPr>
            <a:r>
              <a:rPr lang="en-US" dirty="0">
                <a:solidFill>
                  <a:prstClr val="black">
                    <a:lumMod val="75000"/>
                    <a:lumOff val="25000"/>
                  </a:prstClr>
                </a:solidFill>
                <a:latin typeface="Arial" pitchFamily="34" charset="0"/>
                <a:ea typeface="Calibri" panose="020F0502020204030204" pitchFamily="34" charset="0"/>
                <a:cs typeface="Arial" pitchFamily="34" charset="0"/>
              </a:rPr>
              <a:t>8,033 DO seniors</a:t>
            </a:r>
          </a:p>
          <a:p>
            <a:pPr marL="354966" indent="-342900">
              <a:lnSpc>
                <a:spcPct val="100000"/>
              </a:lnSpc>
              <a:spcBef>
                <a:spcPts val="0"/>
              </a:spcBef>
              <a:spcAft>
                <a:spcPts val="800"/>
              </a:spcAft>
              <a:tabLst>
                <a:tab pos="469900" algn="l"/>
                <a:tab pos="470534" algn="l"/>
                <a:tab pos="2138045" algn="l"/>
              </a:tabLst>
              <a:defRPr/>
            </a:pPr>
            <a:r>
              <a:rPr kumimoji="0" lang="en-US" b="0" i="0" u="none" strike="noStrike" kern="1200" cap="none" spc="0" normalizeH="0" baseline="0" noProof="0" dirty="0">
                <a:ln>
                  <a:noFill/>
                </a:ln>
                <a:solidFill>
                  <a:prstClr val="black">
                    <a:lumMod val="75000"/>
                    <a:lumOff val="25000"/>
                  </a:prstClr>
                </a:solidFill>
                <a:effectLst/>
                <a:uLnTx/>
                <a:uFillTx/>
                <a:latin typeface="Arial" pitchFamily="34" charset="0"/>
                <a:ea typeface="Calibri" panose="020F0502020204030204" pitchFamily="34" charset="0"/>
                <a:cs typeface="Arial" pitchFamily="34" charset="0"/>
              </a:rPr>
              <a:t>0.7% increase from 2023</a:t>
            </a:r>
          </a:p>
          <a:p>
            <a:pPr marL="12066" marR="0" lvl="0" indent="0" algn="l" defTabSz="914400" rtl="0" eaLnBrk="1" fontAlgn="auto" latinLnBrk="0" hangingPunct="1">
              <a:lnSpc>
                <a:spcPct val="100000"/>
              </a:lnSpc>
              <a:spcBef>
                <a:spcPts val="0"/>
              </a:spcBef>
              <a:spcAft>
                <a:spcPts val="800"/>
              </a:spcAft>
              <a:buClrTx/>
              <a:buSzTx/>
              <a:buFontTx/>
              <a:buNone/>
              <a:tabLst>
                <a:tab pos="469900" algn="l"/>
                <a:tab pos="470534" algn="l"/>
                <a:tab pos="2138045" algn="l"/>
              </a:tabLst>
              <a:defRPr/>
            </a:pPr>
            <a:endParaRPr lang="en-US" dirty="0">
              <a:solidFill>
                <a:prstClr val="black">
                  <a:lumMod val="75000"/>
                  <a:lumOff val="25000"/>
                </a:prstClr>
              </a:solidFill>
              <a:latin typeface="Arial" pitchFamily="34" charset="0"/>
              <a:ea typeface="Calibri" panose="020F0502020204030204" pitchFamily="34" charset="0"/>
              <a:cs typeface="Arial" pitchFamily="34" charset="0"/>
            </a:endParaRPr>
          </a:p>
          <a:p>
            <a:pPr marL="12066" indent="0">
              <a:lnSpc>
                <a:spcPct val="100000"/>
              </a:lnSpc>
              <a:spcBef>
                <a:spcPts val="0"/>
              </a:spcBef>
              <a:spcAft>
                <a:spcPts val="800"/>
              </a:spcAft>
              <a:buNone/>
              <a:tabLst>
                <a:tab pos="469900" algn="l"/>
                <a:tab pos="470534" algn="l"/>
                <a:tab pos="2138045" algn="l"/>
              </a:tabLst>
              <a:defRPr/>
            </a:pPr>
            <a:r>
              <a:rPr kumimoji="0" lang="en-US" b="1" i="0" u="none" strike="noStrike" kern="1200" cap="none" spc="0" normalizeH="0" baseline="0" noProof="0" dirty="0">
                <a:ln>
                  <a:noFill/>
                </a:ln>
                <a:solidFill>
                  <a:prstClr val="black">
                    <a:lumMod val="75000"/>
                    <a:lumOff val="25000"/>
                  </a:prstClr>
                </a:solidFill>
                <a:effectLst/>
                <a:uLnTx/>
                <a:uFillTx/>
                <a:latin typeface="Arial" panose="020B0604020202020204" pitchFamily="34" charset="0"/>
                <a:ea typeface="Calibri" panose="020F0502020204030204" pitchFamily="34" charset="0"/>
                <a:cs typeface="Arial" panose="020B0604020202020204" pitchFamily="34" charset="0"/>
              </a:rPr>
              <a:t>Record-breaking 2023 NRMP Match Placement</a:t>
            </a:r>
            <a:endParaRPr kumimoji="0" lang="en-US" b="0" i="0" u="none" strike="noStrike" kern="1200" cap="none" spc="0" normalizeH="0" baseline="0" noProof="0" dirty="0">
              <a:ln>
                <a:noFill/>
              </a:ln>
              <a:solidFill>
                <a:prstClr val="black">
                  <a:lumMod val="75000"/>
                  <a:lumOff val="25000"/>
                </a:prstClr>
              </a:solidFill>
              <a:effectLst/>
              <a:uLnTx/>
              <a:uFillTx/>
              <a:latin typeface="Arial" pitchFamily="34" charset="0"/>
              <a:ea typeface="Calibri" panose="020F0502020204030204" pitchFamily="34" charset="0"/>
              <a:cs typeface="Arial" pitchFamily="34" charset="0"/>
            </a:endParaRPr>
          </a:p>
          <a:p>
            <a:pPr marL="342900"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99.5% final placement rate for DO seniors</a:t>
            </a:r>
          </a:p>
          <a:p>
            <a:pPr marL="342900" indent="-342900">
              <a:buFont typeface="Arial" panose="020B0604020202020204" pitchFamily="34" charset="0"/>
              <a:buChar char="•"/>
            </a:pPr>
            <a:r>
              <a:rPr lang="en-US" dirty="0">
                <a:solidFill>
                  <a:schemeClr val="tx1">
                    <a:lumMod val="75000"/>
                    <a:lumOff val="25000"/>
                  </a:schemeClr>
                </a:solidFill>
                <a:latin typeface="Arial" panose="020B0604020202020204" pitchFamily="34" charset="0"/>
                <a:ea typeface="Times New Roman" panose="02020603050405020304" pitchFamily="18" charset="0"/>
                <a:cs typeface="Arial" panose="020B0604020202020204" pitchFamily="34" charset="0"/>
              </a:rPr>
              <a:t>37 specialties</a:t>
            </a:r>
          </a:p>
          <a:p>
            <a:pPr marL="12066" marR="0" lvl="0" indent="0" algn="l" defTabSz="914400" rtl="0" eaLnBrk="1" fontAlgn="auto" latinLnBrk="0" hangingPunct="1">
              <a:lnSpc>
                <a:spcPct val="100000"/>
              </a:lnSpc>
              <a:spcBef>
                <a:spcPts val="1225"/>
              </a:spcBef>
              <a:spcAft>
                <a:spcPts val="0"/>
              </a:spcAft>
              <a:buClrTx/>
              <a:buSzTx/>
              <a:buNone/>
              <a:tabLst>
                <a:tab pos="469900" algn="l"/>
                <a:tab pos="470534" algn="l"/>
                <a:tab pos="2138045" algn="l"/>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Bright Future for Postdoctoral Trainees</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9096" y="114294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6" name="Picture 5" descr="A graph of different colored bars&#10;&#10;Description automatically generated with medium confidence">
            <a:extLst>
              <a:ext uri="{FF2B5EF4-FFF2-40B4-BE49-F238E27FC236}">
                <a16:creationId xmlns:a16="http://schemas.microsoft.com/office/drawing/2014/main" id="{4C6AEF5A-ADCC-40F4-41FA-6145C05CE81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7886" y="1295400"/>
            <a:ext cx="5031993" cy="4719457"/>
          </a:xfrm>
          <a:prstGeom prst="rect">
            <a:avLst/>
          </a:prstGeom>
        </p:spPr>
      </p:pic>
      <p:sp>
        <p:nvSpPr>
          <p:cNvPr id="7" name="Footer Placeholder 4">
            <a:extLst>
              <a:ext uri="{FF2B5EF4-FFF2-40B4-BE49-F238E27FC236}">
                <a16:creationId xmlns:a16="http://schemas.microsoft.com/office/drawing/2014/main" id="{13AE989F-1DCE-3049-858F-3824E855DA5D}"/>
              </a:ext>
            </a:extLst>
          </p:cNvPr>
          <p:cNvSpPr>
            <a:spLocks noGrp="1"/>
          </p:cNvSpPr>
          <p:nvPr>
            <p:ph type="ftr" sz="quarter" idx="3"/>
          </p:nvPr>
        </p:nvSpPr>
        <p:spPr>
          <a:xfrm>
            <a:off x="319695" y="6237659"/>
            <a:ext cx="8833929" cy="405240"/>
          </a:xfrm>
        </p:spPr>
        <p:txBody>
          <a:bodyPr/>
          <a:lstStyle/>
          <a:p>
            <a:pPr>
              <a:defRPr/>
            </a:pP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a:p>
            <a:pPr>
              <a:defRPr/>
            </a:pPr>
            <a:endParaRPr kumimoji="0" lang="en-US" sz="1600" b="0" i="0" u="none" strike="noStrike" kern="1200" cap="none" spc="0" normalizeH="0" baseline="0" noProof="0" dirty="0">
              <a:ln>
                <a:noFill/>
              </a:ln>
              <a:solidFill>
                <a:srgbClr val="336195"/>
              </a:solidFill>
              <a:effectLst/>
              <a:uLnTx/>
              <a:uFillTx/>
              <a:latin typeface="Arial" panose="020B0604020202020204"/>
              <a:ea typeface="+mn-ea"/>
              <a:cs typeface="+mn-cs"/>
            </a:endParaRPr>
          </a:p>
        </p:txBody>
      </p:sp>
      <p:sp>
        <p:nvSpPr>
          <p:cNvPr id="8" name="Footer Placeholder 4">
            <a:extLst>
              <a:ext uri="{FF2B5EF4-FFF2-40B4-BE49-F238E27FC236}">
                <a16:creationId xmlns:a16="http://schemas.microsoft.com/office/drawing/2014/main" id="{C77AB2D0-AA5D-87B9-74F5-9BD6CF03DB03}"/>
              </a:ext>
            </a:extLst>
          </p:cNvPr>
          <p:cNvSpPr txBox="1">
            <a:spLocks/>
          </p:cNvSpPr>
          <p:nvPr/>
        </p:nvSpPr>
        <p:spPr>
          <a:xfrm>
            <a:off x="599096" y="6356349"/>
            <a:ext cx="7747462" cy="365125"/>
          </a:xfrm>
          <a:prstGeom prst="rect">
            <a:avLst/>
          </a:prstGeom>
        </p:spPr>
        <p:txBody>
          <a:bodyPr vert="horz" lIns="91440" tIns="45720" rIns="91440" bIns="45720" rtlCol="0" anchor="ctr"/>
          <a:lstStyle>
            <a:defPPr>
              <a:defRPr lang="en-US"/>
            </a:defPPr>
            <a:lvl1pPr marL="0" algn="l" defTabSz="914400" rtl="0" eaLnBrk="1" latinLnBrk="0" hangingPunct="1">
              <a:defRPr sz="1600" b="0" kern="1200">
                <a:solidFill>
                  <a:srgbClr val="3361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Name of Meeting – Month Date, Year (ie: ABC Meeting – January, 18, 2024)</a:t>
            </a:r>
            <a:endParaRPr lang="en-US" dirty="0"/>
          </a:p>
        </p:txBody>
      </p:sp>
    </p:spTree>
    <p:extLst>
      <p:ext uri="{BB962C8B-B14F-4D97-AF65-F5344CB8AC3E}">
        <p14:creationId xmlns:p14="http://schemas.microsoft.com/office/powerpoint/2010/main" val="23890468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26212DC-000F-1675-FE49-CCB199C216E8}"/>
              </a:ext>
            </a:extLst>
          </p:cNvPr>
          <p:cNvPicPr>
            <a:picLocks noChangeAspect="1"/>
          </p:cNvPicPr>
          <p:nvPr/>
        </p:nvPicPr>
        <p:blipFill>
          <a:blip r:embed="rId3"/>
          <a:stretch>
            <a:fillRect/>
          </a:stretch>
        </p:blipFill>
        <p:spPr>
          <a:xfrm>
            <a:off x="8382000" y="4200720"/>
            <a:ext cx="2270152" cy="1713059"/>
          </a:xfrm>
          <a:prstGeom prst="rect">
            <a:avLst/>
          </a:prstGeom>
        </p:spPr>
      </p:pic>
      <p:sp>
        <p:nvSpPr>
          <p:cNvPr id="2" name="Content Placeholder 1">
            <a:extLst>
              <a:ext uri="{FF2B5EF4-FFF2-40B4-BE49-F238E27FC236}">
                <a16:creationId xmlns:a16="http://schemas.microsoft.com/office/drawing/2014/main" id="{DC807B2E-A6F5-FFB4-ED9A-B65D5FB91C32}"/>
              </a:ext>
            </a:extLst>
          </p:cNvPr>
          <p:cNvSpPr>
            <a:spLocks noGrp="1"/>
          </p:cNvSpPr>
          <p:nvPr>
            <p:ph idx="1"/>
          </p:nvPr>
        </p:nvSpPr>
        <p:spPr>
          <a:xfrm>
            <a:off x="490985" y="1363753"/>
            <a:ext cx="6926675" cy="416619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Medical Student Parity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None/>
              <a:tabLst/>
              <a:defRPr/>
            </a:pPr>
            <a:r>
              <a:rPr lang="en-US" dirty="0">
                <a:solidFill>
                  <a:schemeClr val="tx1">
                    <a:lumMod val="75000"/>
                    <a:lumOff val="25000"/>
                  </a:schemeClr>
                </a:solidFill>
                <a:latin typeface="Arial" panose="020B0604020202020204" pitchFamily="34" charset="0"/>
                <a:cs typeface="Arial" panose="020B0604020202020204" pitchFamily="34" charset="0"/>
              </a:rPr>
              <a:t>Addressing underlying issue</a:t>
            </a:r>
            <a:endParaRPr lang="en-US" sz="2200" dirty="0">
              <a:solidFill>
                <a:schemeClr val="tx1">
                  <a:lumMod val="75000"/>
                  <a:lumOff val="25000"/>
                </a:schemeClr>
              </a:solidFill>
              <a:latin typeface="Arial" panose="020B0604020202020204" pitchFamily="34" charset="0"/>
              <a:cs typeface="Arial" panose="020B0604020202020204" pitchFamily="34" charset="0"/>
            </a:endParaRPr>
          </a:p>
          <a:p>
            <a:pPr marR="0" lvl="0" algn="l" defTabSz="914400" rtl="0" eaLnBrk="1" fontAlgn="auto" latinLnBrk="0" hangingPunct="1">
              <a:lnSpc>
                <a:spcPct val="100000"/>
              </a:lnSpc>
              <a:spcBef>
                <a:spcPts val="0"/>
              </a:spcBef>
              <a:spcAft>
                <a:spcPts val="0"/>
              </a:spcAft>
              <a:buClrTx/>
              <a:buSzTx/>
              <a:tabLst/>
              <a:defRPr/>
            </a:pPr>
            <a:endParaRPr lang="en-US" sz="2200" dirty="0">
              <a:solidFill>
                <a:schemeClr val="tx1">
                  <a:lumMod val="75000"/>
                  <a:lumOff val="25000"/>
                </a:schemeClr>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tx1">
                    <a:lumMod val="75000"/>
                    <a:lumOff val="25000"/>
                  </a:schemeClr>
                </a:solidFill>
                <a:latin typeface="Arial" panose="020B0604020202020204" pitchFamily="34" charset="0"/>
                <a:cs typeface="Arial" panose="020B0604020202020204" pitchFamily="34" charset="0"/>
              </a:rPr>
              <a:t>Joint statement recognizing equivalence</a:t>
            </a: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200" dirty="0">
              <a:solidFill>
                <a:schemeClr val="tx1">
                  <a:lumMod val="75000"/>
                  <a:lumOff val="25000"/>
                </a:schemeClr>
              </a:solidFill>
              <a:latin typeface="Arial" panose="020B0604020202020204" pitchFamily="34" charset="0"/>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tx1">
                    <a:lumMod val="75000"/>
                    <a:lumOff val="25000"/>
                  </a:schemeClr>
                </a:solidFill>
                <a:latin typeface="Arial" panose="020B0604020202020204" pitchFamily="34" charset="0"/>
                <a:cs typeface="Arial" panose="020B0604020202020204" pitchFamily="34" charset="0"/>
              </a:rPr>
              <a:t>ACGME action on equitable residency selection</a:t>
            </a: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rPr>
              <a:t>Program Director meetings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200" dirty="0">
                <a:solidFill>
                  <a:schemeClr val="tx1">
                    <a:lumMod val="75000"/>
                    <a:lumOff val="25000"/>
                  </a:schemeClr>
                </a:solidFill>
                <a:latin typeface="Arial" panose="020B0604020202020204" pitchFamily="34" charset="0"/>
                <a:cs typeface="Arial" panose="020B0604020202020204" pitchFamily="34" charset="0"/>
              </a:rPr>
              <a:t>ERAS and VSLO filter and participation policies</a:t>
            </a: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mn-ea"/>
              <a:cs typeface="Arial" panose="020B0604020202020204" pitchFamily="34" charset="0"/>
            </a:endParaRPr>
          </a:p>
          <a:p>
            <a:pPr marL="12066" marR="0" lvl="0" indent="0" algn="l" defTabSz="914400" rtl="0" eaLnBrk="1" fontAlgn="auto" latinLnBrk="0" hangingPunct="1">
              <a:lnSpc>
                <a:spcPct val="100000"/>
              </a:lnSpc>
              <a:spcBef>
                <a:spcPts val="1225"/>
              </a:spcBef>
              <a:spcAft>
                <a:spcPts val="0"/>
              </a:spcAft>
              <a:buClrTx/>
              <a:buSzTx/>
              <a:buNone/>
              <a:tabLst>
                <a:tab pos="469900" algn="l"/>
                <a:tab pos="470534" algn="l"/>
                <a:tab pos="2138045" algn="l"/>
              </a:tabLst>
              <a:defRPr/>
            </a:pPr>
            <a:endParaRPr kumimoji="0" lang="en-US" sz="2200" b="0" i="0" u="none" strike="noStrike" kern="1200" cap="none" spc="0" normalizeH="0" baseline="0" noProof="0" dirty="0">
              <a:ln>
                <a:noFill/>
              </a:ln>
              <a:solidFill>
                <a:schemeClr val="tx1">
                  <a:lumMod val="75000"/>
                  <a:lumOff val="25000"/>
                </a:schemeClr>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4" name="Title 3">
            <a:extLst>
              <a:ext uri="{FF2B5EF4-FFF2-40B4-BE49-F238E27FC236}">
                <a16:creationId xmlns:a16="http://schemas.microsoft.com/office/drawing/2014/main" id="{04F01D72-E080-C79A-A829-8216FAE29B08}"/>
              </a:ext>
            </a:extLst>
          </p:cNvPr>
          <p:cNvSpPr>
            <a:spLocks noGrp="1"/>
          </p:cNvSpPr>
          <p:nvPr>
            <p:ph type="title"/>
          </p:nvPr>
        </p:nvSpPr>
        <p:spPr/>
        <p:txBody>
          <a:bodyPr/>
          <a:lstStyle/>
          <a:p>
            <a:r>
              <a:rPr lang="en-US" sz="2800" dirty="0">
                <a:solidFill>
                  <a:schemeClr val="tx1">
                    <a:lumMod val="75000"/>
                    <a:lumOff val="25000"/>
                  </a:schemeClr>
                </a:solidFill>
              </a:rPr>
              <a:t>Equity in Rotations and Residencies </a:t>
            </a:r>
          </a:p>
        </p:txBody>
      </p:sp>
      <p:sp>
        <p:nvSpPr>
          <p:cNvPr id="3" name="object 3">
            <a:extLst>
              <a:ext uri="{FF2B5EF4-FFF2-40B4-BE49-F238E27FC236}">
                <a16:creationId xmlns:a16="http://schemas.microsoft.com/office/drawing/2014/main" id="{E10C8C7D-E203-2560-7063-B33E1C3D5B36}"/>
              </a:ext>
            </a:extLst>
          </p:cNvPr>
          <p:cNvSpPr txBox="1">
            <a:spLocks/>
          </p:cNvSpPr>
          <p:nvPr/>
        </p:nvSpPr>
        <p:spPr>
          <a:xfrm>
            <a:off x="591502" y="1240510"/>
            <a:ext cx="7790498" cy="693780"/>
          </a:xfrm>
          <a:prstGeom prst="rect">
            <a:avLst/>
          </a:prstGeom>
        </p:spPr>
        <p:txBody>
          <a:bodyPr vert="horz" wrap="square" lIns="0" tIns="16510" rIns="0" bIns="0" rtlCol="0">
            <a:spAutoFit/>
          </a:bodyPr>
          <a:lstStyle>
            <a:lvl1pPr>
              <a:defRPr sz="4400" b="1" i="0">
                <a:solidFill>
                  <a:schemeClr val="tx1"/>
                </a:solidFill>
                <a:latin typeface="Arial"/>
                <a:ea typeface="+mj-ea"/>
                <a:cs typeface="Arial"/>
              </a:defRPr>
            </a:lvl1pPr>
          </a:lstStyle>
          <a:p>
            <a:pPr marL="12700" marR="0" lvl="0" indent="0" defTabSz="914400" eaLnBrk="1" fontAlgn="auto" latinLnBrk="0" hangingPunct="1">
              <a:lnSpc>
                <a:spcPct val="100000"/>
              </a:lnSpc>
              <a:spcBef>
                <a:spcPts val="130"/>
              </a:spcBef>
              <a:spcAft>
                <a:spcPts val="0"/>
              </a:spcAft>
              <a:buClrTx/>
              <a:buSzTx/>
              <a:buFontTx/>
              <a:buNone/>
              <a:tabLst/>
              <a:defRPr/>
            </a:pPr>
            <a:br>
              <a:rPr kumimoji="0" lang="en-US" sz="1800" b="1" i="0" u="none" strike="noStrike" kern="0" cap="none" spc="0" normalizeH="0" baseline="0" noProof="0" dirty="0">
                <a:ln>
                  <a:noFill/>
                </a:ln>
                <a:solidFill>
                  <a:sysClr val="windowText" lastClr="000000"/>
                </a:solidFill>
                <a:effectLst/>
                <a:uLnTx/>
                <a:uFillTx/>
                <a:latin typeface="Calibri" panose="020F0502020204030204" pitchFamily="34" charset="0"/>
                <a:ea typeface="Calibri" panose="020F0502020204030204" pitchFamily="34" charset="0"/>
                <a:cs typeface="Arial"/>
              </a:rPr>
            </a:br>
            <a:endParaRPr kumimoji="0" lang="en-US" sz="2600" b="1" i="0" u="none" strike="noStrike" kern="0" cap="none" spc="0" normalizeH="0" baseline="0" noProof="0" dirty="0">
              <a:ln>
                <a:noFill/>
              </a:ln>
              <a:solidFill>
                <a:sysClr val="windowText" lastClr="000000">
                  <a:lumMod val="75000"/>
                  <a:lumOff val="25000"/>
                </a:sysClr>
              </a:solidFill>
              <a:effectLst/>
              <a:uLnTx/>
              <a:uFillTx/>
              <a:latin typeface="Arial" panose="020B0604020202020204" pitchFamily="34" charset="0"/>
              <a:ea typeface="+mj-ea"/>
              <a:cs typeface="Arial" panose="020B0604020202020204" pitchFamily="34" charset="0"/>
            </a:endParaRPr>
          </a:p>
        </p:txBody>
      </p:sp>
      <p:pic>
        <p:nvPicPr>
          <p:cNvPr id="6" name="Picture 5" descr="A picture containing symbol, sketch, font, line&#10;&#10;Description automatically generated">
            <a:extLst>
              <a:ext uri="{FF2B5EF4-FFF2-40B4-BE49-F238E27FC236}">
                <a16:creationId xmlns:a16="http://schemas.microsoft.com/office/drawing/2014/main" id="{8AC02616-0B14-13F7-1AF1-879FB74B5A0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9346339" y="1109489"/>
            <a:ext cx="1458365" cy="955821"/>
          </a:xfrm>
          <a:prstGeom prst="rect">
            <a:avLst/>
          </a:prstGeom>
        </p:spPr>
      </p:pic>
      <p:pic>
        <p:nvPicPr>
          <p:cNvPr id="8" name="Picture 4" descr="Our New Branding | AACOM">
            <a:extLst>
              <a:ext uri="{FF2B5EF4-FFF2-40B4-BE49-F238E27FC236}">
                <a16:creationId xmlns:a16="http://schemas.microsoft.com/office/drawing/2014/main" id="{DCDC6FF9-01A6-50D7-EBD9-BA8F59C38EA8}"/>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8795282" y="2101185"/>
            <a:ext cx="2560480" cy="9558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a:extLst>
              <a:ext uri="{FF2B5EF4-FFF2-40B4-BE49-F238E27FC236}">
                <a16:creationId xmlns:a16="http://schemas.microsoft.com/office/drawing/2014/main" id="{72AB115C-4DDA-AA6F-8B73-918A9CF847A9}"/>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9175514" y="3214850"/>
            <a:ext cx="1803404" cy="74197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009B402A-5381-C296-FD6D-EB8277D8710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172127" y="4134240"/>
            <a:ext cx="1806791" cy="524048"/>
          </a:xfrm>
          <a:prstGeom prst="rect">
            <a:avLst/>
          </a:prstGeom>
        </p:spPr>
      </p:pic>
      <p:sp>
        <p:nvSpPr>
          <p:cNvPr id="12" name="Footer Placeholder 4">
            <a:extLst>
              <a:ext uri="{FF2B5EF4-FFF2-40B4-BE49-F238E27FC236}">
                <a16:creationId xmlns:a16="http://schemas.microsoft.com/office/drawing/2014/main" id="{B3CDBA59-F541-CF10-2B2F-9F858D0FE2DE}"/>
              </a:ext>
            </a:extLst>
          </p:cNvPr>
          <p:cNvSpPr txBox="1">
            <a:spLocks/>
          </p:cNvSpPr>
          <p:nvPr/>
        </p:nvSpPr>
        <p:spPr>
          <a:xfrm>
            <a:off x="599096" y="6356349"/>
            <a:ext cx="7747462" cy="365125"/>
          </a:xfrm>
          <a:prstGeom prst="rect">
            <a:avLst/>
          </a:prstGeom>
        </p:spPr>
        <p:txBody>
          <a:bodyPr vert="horz" lIns="91440" tIns="45720" rIns="91440" bIns="45720" rtlCol="0" anchor="ctr"/>
          <a:lstStyle>
            <a:defPPr>
              <a:defRPr lang="en-US"/>
            </a:defPPr>
            <a:lvl1pPr marL="0" algn="l" defTabSz="914400" rtl="0" eaLnBrk="1" latinLnBrk="0" hangingPunct="1">
              <a:defRPr sz="1600" b="0" kern="1200">
                <a:solidFill>
                  <a:srgbClr val="336195"/>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Name of Meeting – Month Date, Year (ie: ABC Meeting – January, 18, 2024)</a:t>
            </a:r>
            <a:endParaRPr lang="en-US" dirty="0"/>
          </a:p>
        </p:txBody>
      </p:sp>
    </p:spTree>
    <p:extLst>
      <p:ext uri="{BB962C8B-B14F-4D97-AF65-F5344CB8AC3E}">
        <p14:creationId xmlns:p14="http://schemas.microsoft.com/office/powerpoint/2010/main" val="2054959072"/>
      </p:ext>
    </p:extLst>
  </p:cSld>
  <p:clrMapOvr>
    <a:masterClrMapping/>
  </p:clrMapOvr>
</p:sld>
</file>

<file path=ppt/theme/theme1.xml><?xml version="1.0" encoding="utf-8"?>
<a:theme xmlns:a="http://schemas.openxmlformats.org/drawingml/2006/main" name="1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AOA 2023">
      <a:dk1>
        <a:srgbClr val="000000"/>
      </a:dk1>
      <a:lt1>
        <a:srgbClr val="FFFFFF"/>
      </a:lt1>
      <a:dk2>
        <a:srgbClr val="000066"/>
      </a:dk2>
      <a:lt2>
        <a:srgbClr val="E7E6E6"/>
      </a:lt2>
      <a:accent1>
        <a:srgbClr val="4472C4"/>
      </a:accent1>
      <a:accent2>
        <a:srgbClr val="09BDCB"/>
      </a:accent2>
      <a:accent3>
        <a:srgbClr val="A5A5A5"/>
      </a:accent3>
      <a:accent4>
        <a:srgbClr val="22A39C"/>
      </a:accent4>
      <a:accent5>
        <a:srgbClr val="455362"/>
      </a:accent5>
      <a:accent6>
        <a:srgbClr val="11C7EB"/>
      </a:accent6>
      <a:hlink>
        <a:srgbClr val="0563C1"/>
      </a:hlink>
      <a:folHlink>
        <a:srgbClr val="FF8F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4759</TotalTime>
  <Words>8338</Words>
  <Application>Microsoft Office PowerPoint</Application>
  <PresentationFormat>Widescreen</PresentationFormat>
  <Paragraphs>703</Paragraphs>
  <Slides>43</Slides>
  <Notes>43</Notes>
  <HiddenSlides>0</HiddenSlides>
  <MMClips>0</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43</vt:i4>
      </vt:variant>
    </vt:vector>
  </HeadingPairs>
  <TitlesOfParts>
    <vt:vector size="57" baseType="lpstr">
      <vt:lpstr>Aptos</vt:lpstr>
      <vt:lpstr>Arial</vt:lpstr>
      <vt:lpstr>Arial (Body)</vt:lpstr>
      <vt:lpstr>Calibri</vt:lpstr>
      <vt:lpstr>Proxima Nova</vt:lpstr>
      <vt:lpstr>proxima-nova</vt:lpstr>
      <vt:lpstr>Symbol</vt:lpstr>
      <vt:lpstr>Times New Roman</vt:lpstr>
      <vt:lpstr>Wingdings</vt:lpstr>
      <vt:lpstr>1_Office Theme</vt:lpstr>
      <vt:lpstr>2_Office Theme</vt:lpstr>
      <vt:lpstr>Office Theme</vt:lpstr>
      <vt:lpstr>3_Office Theme</vt:lpstr>
      <vt:lpstr>1_Office Theme</vt:lpstr>
      <vt:lpstr>AOA: An Overview and Insight on the Value of Membership</vt:lpstr>
      <vt:lpstr>Welcome</vt:lpstr>
      <vt:lpstr>About the AOA</vt:lpstr>
      <vt:lpstr>AOA Mission &amp; Vision</vt:lpstr>
      <vt:lpstr>AOA Presidential Goals</vt:lpstr>
      <vt:lpstr>Growth in the Osteopathic Profession</vt:lpstr>
      <vt:lpstr>Expansion Across Specialties</vt:lpstr>
      <vt:lpstr>Bright Future for Postdoctoral Trainees</vt:lpstr>
      <vt:lpstr>Equity in Rotations and Residencies </vt:lpstr>
      <vt:lpstr>Osteopathic Board Certification</vt:lpstr>
      <vt:lpstr>Innovating Osteopathic Board Certification</vt:lpstr>
      <vt:lpstr>Continuing Medical Education</vt:lpstr>
      <vt:lpstr>Federal and Grassroots Advocacy</vt:lpstr>
      <vt:lpstr>Federal and Grassroots Advocacy</vt:lpstr>
      <vt:lpstr>Strategic Partnerships</vt:lpstr>
      <vt:lpstr>Partnering for Public Health</vt:lpstr>
      <vt:lpstr>AOA Wellness Resources</vt:lpstr>
      <vt:lpstr>Invest in Your Future</vt:lpstr>
      <vt:lpstr>Unlock a World of Benefits with the AOA by Your Side</vt:lpstr>
      <vt:lpstr>AOA Member Benefits: Education &amp; CME</vt:lpstr>
      <vt:lpstr>AOA Member Benefits: Publications &amp; News</vt:lpstr>
      <vt:lpstr>AOA Member Benefits: Advocacy &amp; Awareness</vt:lpstr>
      <vt:lpstr>AOA Member Benefits: Professional Development &amp; Networking</vt:lpstr>
      <vt:lpstr>AOA Member Benefits: Career Advancement &amp; Resources</vt:lpstr>
      <vt:lpstr>AOA Member Benefits: Board Certification &amp; Licensure Support</vt:lpstr>
      <vt:lpstr>AOA Member Benefits: AOA Annual Events</vt:lpstr>
      <vt:lpstr>AOA Member Benefits: Practice Support</vt:lpstr>
      <vt:lpstr>AOA Member Benefits: Research</vt:lpstr>
      <vt:lpstr>AOA Member Benefits: Discounts &amp; Savings</vt:lpstr>
      <vt:lpstr>What’s the Value of AOA Membership?</vt:lpstr>
      <vt:lpstr>Group Memberships</vt:lpstr>
      <vt:lpstr>Benefits of Group Membership (Employed Physicians)</vt:lpstr>
      <vt:lpstr>Additional Benefits of Group Membership (Organizations)</vt:lpstr>
      <vt:lpstr>GME Membership Program</vt:lpstr>
      <vt:lpstr>GME Membership Program Benefits</vt:lpstr>
      <vt:lpstr>GME Membership Program</vt:lpstr>
      <vt:lpstr>Invest in Your Future with AOA Membership</vt:lpstr>
      <vt:lpstr>You Care for Your Patients, Let Us Care for You</vt:lpstr>
      <vt:lpstr>How Can I Get More Involved?</vt:lpstr>
      <vt:lpstr>Living #DO Proud</vt:lpstr>
      <vt:lpstr>Osteopathic Advocacy Network (OAN)</vt:lpstr>
      <vt:lpstr>Let’s Stay Connected!</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Segatti, Anna</dc:creator>
  <cp:lastModifiedBy>Segatti, Anna</cp:lastModifiedBy>
  <cp:revision>82</cp:revision>
  <dcterms:created xsi:type="dcterms:W3CDTF">2024-02-12T16:38:38Z</dcterms:created>
  <dcterms:modified xsi:type="dcterms:W3CDTF">2024-05-17T20:59:44Z</dcterms:modified>
</cp:coreProperties>
</file>